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6" r:id="rId17"/>
    <p:sldId id="271" r:id="rId18"/>
    <p:sldId id="272" r:id="rId19"/>
    <p:sldId id="273" r:id="rId20"/>
    <p:sldId id="274"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07" autoAdjust="0"/>
  </p:normalViewPr>
  <p:slideViewPr>
    <p:cSldViewPr snapToGrid="0">
      <p:cViewPr varScale="1">
        <p:scale>
          <a:sx n="110" d="100"/>
          <a:sy n="110" d="100"/>
        </p:scale>
        <p:origin x="534" y="78"/>
      </p:cViewPr>
      <p:guideLst/>
    </p:cSldViewPr>
  </p:slideViewPr>
  <p:notesTextViewPr>
    <p:cViewPr>
      <p:scale>
        <a:sx n="1" d="1"/>
        <a:sy n="1" d="1"/>
      </p:scale>
      <p:origin x="0" y="0"/>
    </p:cViewPr>
  </p:notesTextViewPr>
  <p:sorterViewPr>
    <p:cViewPr>
      <p:scale>
        <a:sx n="100" d="100"/>
        <a:sy n="100" d="100"/>
      </p:scale>
      <p:origin x="0" y="-504"/>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16B7D8-27BB-48D4-99F7-C164BDE2FE2A}" type="datetimeFigureOut">
              <a:rPr lang="en-US" smtClean="0"/>
              <a:t>3/2/2015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9660EB-A1BC-4C46-BFC5-BB33D7C22D77}" type="slidenum">
              <a:rPr lang="en-US" smtClean="0"/>
              <a:t>‹#›</a:t>
            </a:fld>
            <a:endParaRPr lang="en-US" dirty="0"/>
          </a:p>
        </p:txBody>
      </p:sp>
    </p:spTree>
    <p:extLst>
      <p:ext uri="{BB962C8B-B14F-4D97-AF65-F5344CB8AC3E}">
        <p14:creationId xmlns:p14="http://schemas.microsoft.com/office/powerpoint/2010/main" val="2974556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pcmag.com/article2/0,2817,2458147,00.asp"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over 100,000 devices on the market!</a:t>
            </a:r>
          </a:p>
          <a:p>
            <a:endParaRPr lang="en-US" dirty="0"/>
          </a:p>
          <a:p>
            <a:r>
              <a:rPr lang="en-US" dirty="0" smtClean="0"/>
              <a:t>Can purchase FitBits through employe</a:t>
            </a:r>
            <a:r>
              <a:rPr lang="en-US" dirty="0" smtClean="0"/>
              <a:t>e discount program from both Verizon and At&amp;T</a:t>
            </a:r>
            <a:endParaRPr lang="en-US" dirty="0" smtClean="0"/>
          </a:p>
        </p:txBody>
      </p:sp>
      <p:sp>
        <p:nvSpPr>
          <p:cNvPr id="4" name="Slide Number Placeholder 3"/>
          <p:cNvSpPr>
            <a:spLocks noGrp="1"/>
          </p:cNvSpPr>
          <p:nvPr>
            <p:ph type="sldNum" sz="quarter" idx="10"/>
          </p:nvPr>
        </p:nvSpPr>
        <p:spPr/>
        <p:txBody>
          <a:bodyPr/>
          <a:lstStyle/>
          <a:p>
            <a:fld id="{C89660EB-A1BC-4C46-BFC5-BB33D7C22D77}" type="slidenum">
              <a:rPr lang="en-US" smtClean="0"/>
              <a:t>3</a:t>
            </a:fld>
            <a:endParaRPr lang="en-US" dirty="0"/>
          </a:p>
        </p:txBody>
      </p:sp>
    </p:spTree>
    <p:extLst>
      <p:ext uri="{BB962C8B-B14F-4D97-AF65-F5344CB8AC3E}">
        <p14:creationId xmlns:p14="http://schemas.microsoft.com/office/powerpoint/2010/main" val="668735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Bort-Roig J, Gilson ND, Puig-Ribera A, Contreras RS, Trost SG.  Measuring and influencing physical activity with smartphone technology: a systematic review.  </a:t>
            </a:r>
            <a:r>
              <a:rPr lang="en-US" i="1" dirty="0" smtClean="0"/>
              <a:t>Sports Med</a:t>
            </a:r>
            <a:r>
              <a:rPr lang="en-US" dirty="0" smtClean="0"/>
              <a:t>. 2014;44:671-686.</a:t>
            </a:r>
          </a:p>
          <a:p>
            <a:endParaRPr lang="en-US" dirty="0"/>
          </a:p>
          <a:p>
            <a:r>
              <a:rPr lang="en-US" dirty="0" smtClean="0"/>
              <a:t>Case MA, Burwick HA, Volpp KG, Patel MS.  Accuracy of smartphone applications and wearable devices for tracking physical activity data.  Research Letter.  </a:t>
            </a:r>
            <a:r>
              <a:rPr lang="en-US" i="1" dirty="0" smtClean="0"/>
              <a:t>JAMA</a:t>
            </a:r>
            <a:r>
              <a:rPr lang="en-US" dirty="0" smtClean="0"/>
              <a:t>. 2015;313(6):625-626.</a:t>
            </a:r>
            <a:endParaRPr lang="en-US" dirty="0"/>
          </a:p>
        </p:txBody>
      </p:sp>
      <p:sp>
        <p:nvSpPr>
          <p:cNvPr id="4" name="Slide Number Placeholder 3"/>
          <p:cNvSpPr>
            <a:spLocks noGrp="1"/>
          </p:cNvSpPr>
          <p:nvPr>
            <p:ph type="sldNum" sz="quarter" idx="10"/>
          </p:nvPr>
        </p:nvSpPr>
        <p:spPr/>
        <p:txBody>
          <a:bodyPr/>
          <a:lstStyle/>
          <a:p>
            <a:fld id="{C89660EB-A1BC-4C46-BFC5-BB33D7C22D77}" type="slidenum">
              <a:rPr lang="en-US" smtClean="0"/>
              <a:t>16</a:t>
            </a:fld>
            <a:endParaRPr lang="en-US" dirty="0"/>
          </a:p>
        </p:txBody>
      </p:sp>
    </p:spTree>
    <p:extLst>
      <p:ext uri="{BB962C8B-B14F-4D97-AF65-F5344CB8AC3E}">
        <p14:creationId xmlns:p14="http://schemas.microsoft.com/office/powerpoint/2010/main" val="3995102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 suggests that people who want to change their</a:t>
            </a:r>
            <a:r>
              <a:rPr lang="en-US" baseline="0" dirty="0" smtClean="0"/>
              <a:t> health habits should regularly monitor their progress</a:t>
            </a:r>
            <a:endParaRPr lang="en-US" dirty="0" smtClean="0"/>
          </a:p>
          <a:p>
            <a:endParaRPr lang="en-US" dirty="0"/>
          </a:p>
        </p:txBody>
      </p:sp>
      <p:sp>
        <p:nvSpPr>
          <p:cNvPr id="4" name="Slide Number Placeholder 3"/>
          <p:cNvSpPr>
            <a:spLocks noGrp="1"/>
          </p:cNvSpPr>
          <p:nvPr>
            <p:ph type="sldNum" sz="quarter" idx="10"/>
          </p:nvPr>
        </p:nvSpPr>
        <p:spPr/>
        <p:txBody>
          <a:bodyPr/>
          <a:lstStyle/>
          <a:p>
            <a:fld id="{C89660EB-A1BC-4C46-BFC5-BB33D7C22D77}" type="slidenum">
              <a:rPr lang="en-US" smtClean="0"/>
              <a:t>17</a:t>
            </a:fld>
            <a:endParaRPr lang="en-US" dirty="0"/>
          </a:p>
        </p:txBody>
      </p:sp>
    </p:spTree>
    <p:extLst>
      <p:ext uri="{BB962C8B-B14F-4D97-AF65-F5344CB8AC3E}">
        <p14:creationId xmlns:p14="http://schemas.microsoft.com/office/powerpoint/2010/main" val="3774858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http://www.pcmag.com/article2/0,2817,2458147,00.asp</a:t>
            </a:r>
            <a:r>
              <a:rPr lang="en-US" dirty="0" smtClean="0"/>
              <a:t> </a:t>
            </a:r>
          </a:p>
          <a:p>
            <a:endParaRPr lang="en-US" dirty="0"/>
          </a:p>
        </p:txBody>
      </p:sp>
      <p:sp>
        <p:nvSpPr>
          <p:cNvPr id="4" name="Slide Number Placeholder 3"/>
          <p:cNvSpPr>
            <a:spLocks noGrp="1"/>
          </p:cNvSpPr>
          <p:nvPr>
            <p:ph type="sldNum" sz="quarter" idx="10"/>
          </p:nvPr>
        </p:nvSpPr>
        <p:spPr/>
        <p:txBody>
          <a:bodyPr/>
          <a:lstStyle/>
          <a:p>
            <a:fld id="{C89660EB-A1BC-4C46-BFC5-BB33D7C22D77}" type="slidenum">
              <a:rPr lang="en-US" smtClean="0"/>
              <a:t>18</a:t>
            </a:fld>
            <a:endParaRPr lang="en-US" dirty="0"/>
          </a:p>
        </p:txBody>
      </p:sp>
    </p:spTree>
    <p:extLst>
      <p:ext uri="{BB962C8B-B14F-4D97-AF65-F5344CB8AC3E}">
        <p14:creationId xmlns:p14="http://schemas.microsoft.com/office/powerpoint/2010/main" val="1516575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9660EB-A1BC-4C46-BFC5-BB33D7C22D77}" type="slidenum">
              <a:rPr lang="en-US" smtClean="0"/>
              <a:t>4</a:t>
            </a:fld>
            <a:endParaRPr lang="en-US" dirty="0"/>
          </a:p>
        </p:txBody>
      </p:sp>
    </p:spTree>
    <p:extLst>
      <p:ext uri="{BB962C8B-B14F-4D97-AF65-F5344CB8AC3E}">
        <p14:creationId xmlns:p14="http://schemas.microsoft.com/office/powerpoint/2010/main" val="3070063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Basis auto-detects running,</a:t>
            </a:r>
            <a:r>
              <a:rPr lang="en-US" baseline="0" dirty="0" smtClean="0"/>
              <a:t> w</a:t>
            </a:r>
            <a:r>
              <a:rPr lang="en-US" dirty="0" smtClean="0"/>
              <a:t>alking, bicycling, and sleeping.   Measures REM, light and deep</a:t>
            </a:r>
            <a:r>
              <a:rPr lang="en-US" baseline="0" dirty="0" smtClean="0"/>
              <a:t> sleep automatically.  Focuses on habits rather than raw numbers.  Doesn’t measure distance.</a:t>
            </a:r>
          </a:p>
          <a:p>
            <a:r>
              <a:rPr lang="en-US" baseline="0" dirty="0" smtClean="0"/>
              <a:t>Most interesting activity tracker on market.</a:t>
            </a:r>
            <a:endParaRPr lang="en-US" dirty="0" smtClean="0"/>
          </a:p>
          <a:p>
            <a:endParaRPr lang="en-US" dirty="0"/>
          </a:p>
        </p:txBody>
      </p:sp>
      <p:sp>
        <p:nvSpPr>
          <p:cNvPr id="4" name="Slide Number Placeholder 3"/>
          <p:cNvSpPr>
            <a:spLocks noGrp="1"/>
          </p:cNvSpPr>
          <p:nvPr>
            <p:ph type="sldNum" sz="quarter" idx="10"/>
          </p:nvPr>
        </p:nvSpPr>
        <p:spPr/>
        <p:txBody>
          <a:bodyPr/>
          <a:lstStyle/>
          <a:p>
            <a:fld id="{C89660EB-A1BC-4C46-BFC5-BB33D7C22D77}" type="slidenum">
              <a:rPr lang="en-US" smtClean="0"/>
              <a:t>5</a:t>
            </a:fld>
            <a:endParaRPr lang="en-US" dirty="0"/>
          </a:p>
        </p:txBody>
      </p:sp>
    </p:spTree>
    <p:extLst>
      <p:ext uri="{BB962C8B-B14F-4D97-AF65-F5344CB8AC3E}">
        <p14:creationId xmlns:p14="http://schemas.microsoft.com/office/powerpoint/2010/main" val="143145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9660EB-A1BC-4C46-BFC5-BB33D7C22D77}" type="slidenum">
              <a:rPr lang="en-US" smtClean="0"/>
              <a:t>6</a:t>
            </a:fld>
            <a:endParaRPr lang="en-US" dirty="0"/>
          </a:p>
        </p:txBody>
      </p:sp>
    </p:spTree>
    <p:extLst>
      <p:ext uri="{BB962C8B-B14F-4D97-AF65-F5344CB8AC3E}">
        <p14:creationId xmlns:p14="http://schemas.microsoft.com/office/powerpoint/2010/main" val="930526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9660EB-A1BC-4C46-BFC5-BB33D7C22D77}" type="slidenum">
              <a:rPr lang="en-US" smtClean="0"/>
              <a:t>7</a:t>
            </a:fld>
            <a:endParaRPr lang="en-US" dirty="0"/>
          </a:p>
        </p:txBody>
      </p:sp>
    </p:spTree>
    <p:extLst>
      <p:ext uri="{BB962C8B-B14F-4D97-AF65-F5344CB8AC3E}">
        <p14:creationId xmlns:p14="http://schemas.microsoft.com/office/powerpoint/2010/main" val="3430659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Garmin and Polar</a:t>
            </a:r>
            <a:r>
              <a:rPr lang="en-US" baseline="0" dirty="0" smtClean="0"/>
              <a:t> have many HR monitors that require a chest strap and a watch</a:t>
            </a:r>
            <a:endParaRPr lang="en-US" dirty="0" smtClean="0"/>
          </a:p>
          <a:p>
            <a:endParaRPr lang="en-US" dirty="0"/>
          </a:p>
        </p:txBody>
      </p:sp>
      <p:sp>
        <p:nvSpPr>
          <p:cNvPr id="4" name="Slide Number Placeholder 3"/>
          <p:cNvSpPr>
            <a:spLocks noGrp="1"/>
          </p:cNvSpPr>
          <p:nvPr>
            <p:ph type="sldNum" sz="quarter" idx="10"/>
          </p:nvPr>
        </p:nvSpPr>
        <p:spPr/>
        <p:txBody>
          <a:bodyPr/>
          <a:lstStyle/>
          <a:p>
            <a:fld id="{C89660EB-A1BC-4C46-BFC5-BB33D7C22D77}" type="slidenum">
              <a:rPr lang="en-US" smtClean="0"/>
              <a:t>8</a:t>
            </a:fld>
            <a:endParaRPr lang="en-US" dirty="0"/>
          </a:p>
        </p:txBody>
      </p:sp>
    </p:spTree>
    <p:extLst>
      <p:ext uri="{BB962C8B-B14F-4D97-AF65-F5344CB8AC3E}">
        <p14:creationId xmlns:p14="http://schemas.microsoft.com/office/powerpoint/2010/main" val="2961662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9660EB-A1BC-4C46-BFC5-BB33D7C22D77}" type="slidenum">
              <a:rPr lang="en-US" smtClean="0"/>
              <a:t>9</a:t>
            </a:fld>
            <a:endParaRPr lang="en-US" dirty="0"/>
          </a:p>
        </p:txBody>
      </p:sp>
    </p:spTree>
    <p:extLst>
      <p:ext uri="{BB962C8B-B14F-4D97-AF65-F5344CB8AC3E}">
        <p14:creationId xmlns:p14="http://schemas.microsoft.com/office/powerpoint/2010/main" val="3436015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9660EB-A1BC-4C46-BFC5-BB33D7C22D77}" type="slidenum">
              <a:rPr lang="en-US" smtClean="0"/>
              <a:t>10</a:t>
            </a:fld>
            <a:endParaRPr lang="en-US" dirty="0"/>
          </a:p>
        </p:txBody>
      </p:sp>
    </p:spTree>
    <p:extLst>
      <p:ext uri="{BB962C8B-B14F-4D97-AF65-F5344CB8AC3E}">
        <p14:creationId xmlns:p14="http://schemas.microsoft.com/office/powerpoint/2010/main" val="5011392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http://www.cio.com/article/2369248/healthcare/138681-12-Top-Fitness-and-Wellness-Apps-for-2014.html</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C89660EB-A1BC-4C46-BFC5-BB33D7C22D77}" type="slidenum">
              <a:rPr lang="en-US" smtClean="0"/>
              <a:t>11</a:t>
            </a:fld>
            <a:endParaRPr lang="en-US" dirty="0"/>
          </a:p>
        </p:txBody>
      </p:sp>
    </p:spTree>
    <p:extLst>
      <p:ext uri="{BB962C8B-B14F-4D97-AF65-F5344CB8AC3E}">
        <p14:creationId xmlns:p14="http://schemas.microsoft.com/office/powerpoint/2010/main" val="694974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594A56F-BEB3-4733-AB37-00F38CDE0E24}" type="datetimeFigureOut">
              <a:rPr lang="en-US" smtClean="0"/>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6BAA72-6647-4B21-A098-842C6E852F25}" type="slidenum">
              <a:rPr lang="en-US" smtClean="0"/>
              <a:t>‹#›</a:t>
            </a:fld>
            <a:endParaRPr lang="en-US" dirty="0"/>
          </a:p>
        </p:txBody>
      </p:sp>
    </p:spTree>
    <p:extLst>
      <p:ext uri="{BB962C8B-B14F-4D97-AF65-F5344CB8AC3E}">
        <p14:creationId xmlns:p14="http://schemas.microsoft.com/office/powerpoint/2010/main" val="1225979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94A56F-BEB3-4733-AB37-00F38CDE0E24}" type="datetimeFigureOut">
              <a:rPr lang="en-US" smtClean="0"/>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6BAA72-6647-4B21-A098-842C6E852F25}" type="slidenum">
              <a:rPr lang="en-US" smtClean="0"/>
              <a:t>‹#›</a:t>
            </a:fld>
            <a:endParaRPr lang="en-US" dirty="0"/>
          </a:p>
        </p:txBody>
      </p:sp>
    </p:spTree>
    <p:extLst>
      <p:ext uri="{BB962C8B-B14F-4D97-AF65-F5344CB8AC3E}">
        <p14:creationId xmlns:p14="http://schemas.microsoft.com/office/powerpoint/2010/main" val="600668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94A56F-BEB3-4733-AB37-00F38CDE0E24}" type="datetimeFigureOut">
              <a:rPr lang="en-US" smtClean="0"/>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6BAA72-6647-4B21-A098-842C6E852F25}"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16467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94A56F-BEB3-4733-AB37-00F38CDE0E24}" type="datetimeFigureOut">
              <a:rPr lang="en-US" smtClean="0"/>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6BAA72-6647-4B21-A098-842C6E852F25}" type="slidenum">
              <a:rPr lang="en-US" smtClean="0"/>
              <a:t>‹#›</a:t>
            </a:fld>
            <a:endParaRPr lang="en-US" dirty="0"/>
          </a:p>
        </p:txBody>
      </p:sp>
    </p:spTree>
    <p:extLst>
      <p:ext uri="{BB962C8B-B14F-4D97-AF65-F5344CB8AC3E}">
        <p14:creationId xmlns:p14="http://schemas.microsoft.com/office/powerpoint/2010/main" val="2709471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94A56F-BEB3-4733-AB37-00F38CDE0E24}" type="datetimeFigureOut">
              <a:rPr lang="en-US" smtClean="0"/>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6BAA72-6647-4B21-A098-842C6E852F25}"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36641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94A56F-BEB3-4733-AB37-00F38CDE0E24}" type="datetimeFigureOut">
              <a:rPr lang="en-US" smtClean="0"/>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6BAA72-6647-4B21-A098-842C6E852F25}" type="slidenum">
              <a:rPr lang="en-US" smtClean="0"/>
              <a:t>‹#›</a:t>
            </a:fld>
            <a:endParaRPr lang="en-US" dirty="0"/>
          </a:p>
        </p:txBody>
      </p:sp>
    </p:spTree>
    <p:extLst>
      <p:ext uri="{BB962C8B-B14F-4D97-AF65-F5344CB8AC3E}">
        <p14:creationId xmlns:p14="http://schemas.microsoft.com/office/powerpoint/2010/main" val="693996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94A56F-BEB3-4733-AB37-00F38CDE0E24}" type="datetimeFigureOut">
              <a:rPr lang="en-US" smtClean="0"/>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6BAA72-6647-4B21-A098-842C6E852F25}" type="slidenum">
              <a:rPr lang="en-US" smtClean="0"/>
              <a:t>‹#›</a:t>
            </a:fld>
            <a:endParaRPr lang="en-US" dirty="0"/>
          </a:p>
        </p:txBody>
      </p:sp>
    </p:spTree>
    <p:extLst>
      <p:ext uri="{BB962C8B-B14F-4D97-AF65-F5344CB8AC3E}">
        <p14:creationId xmlns:p14="http://schemas.microsoft.com/office/powerpoint/2010/main" val="311016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94A56F-BEB3-4733-AB37-00F38CDE0E24}" type="datetimeFigureOut">
              <a:rPr lang="en-US" smtClean="0"/>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6BAA72-6647-4B21-A098-842C6E852F25}" type="slidenum">
              <a:rPr lang="en-US" smtClean="0"/>
              <a:t>‹#›</a:t>
            </a:fld>
            <a:endParaRPr lang="en-US" dirty="0"/>
          </a:p>
        </p:txBody>
      </p:sp>
    </p:spTree>
    <p:extLst>
      <p:ext uri="{BB962C8B-B14F-4D97-AF65-F5344CB8AC3E}">
        <p14:creationId xmlns:p14="http://schemas.microsoft.com/office/powerpoint/2010/main" val="2718067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94A56F-BEB3-4733-AB37-00F38CDE0E24}" type="datetimeFigureOut">
              <a:rPr lang="en-US" smtClean="0"/>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6BAA72-6647-4B21-A098-842C6E852F25}" type="slidenum">
              <a:rPr lang="en-US" smtClean="0"/>
              <a:t>‹#›</a:t>
            </a:fld>
            <a:endParaRPr lang="en-US" dirty="0"/>
          </a:p>
        </p:txBody>
      </p:sp>
    </p:spTree>
    <p:extLst>
      <p:ext uri="{BB962C8B-B14F-4D97-AF65-F5344CB8AC3E}">
        <p14:creationId xmlns:p14="http://schemas.microsoft.com/office/powerpoint/2010/main" val="605294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94A56F-BEB3-4733-AB37-00F38CDE0E24}" type="datetimeFigureOut">
              <a:rPr lang="en-US" smtClean="0"/>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6BAA72-6647-4B21-A098-842C6E852F25}" type="slidenum">
              <a:rPr lang="en-US" smtClean="0"/>
              <a:t>‹#›</a:t>
            </a:fld>
            <a:endParaRPr lang="en-US" dirty="0"/>
          </a:p>
        </p:txBody>
      </p:sp>
    </p:spTree>
    <p:extLst>
      <p:ext uri="{BB962C8B-B14F-4D97-AF65-F5344CB8AC3E}">
        <p14:creationId xmlns:p14="http://schemas.microsoft.com/office/powerpoint/2010/main" val="2269425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94A56F-BEB3-4733-AB37-00F38CDE0E24}" type="datetimeFigureOut">
              <a:rPr lang="en-US" smtClean="0"/>
              <a:t>3/2/2015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6BAA72-6647-4B21-A098-842C6E852F25}" type="slidenum">
              <a:rPr lang="en-US" smtClean="0"/>
              <a:t>‹#›</a:t>
            </a:fld>
            <a:endParaRPr lang="en-US" dirty="0"/>
          </a:p>
        </p:txBody>
      </p:sp>
    </p:spTree>
    <p:extLst>
      <p:ext uri="{BB962C8B-B14F-4D97-AF65-F5344CB8AC3E}">
        <p14:creationId xmlns:p14="http://schemas.microsoft.com/office/powerpoint/2010/main" val="4064729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94A56F-BEB3-4733-AB37-00F38CDE0E24}" type="datetimeFigureOut">
              <a:rPr lang="en-US" smtClean="0"/>
              <a:t>3/2/2015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6BAA72-6647-4B21-A098-842C6E852F25}" type="slidenum">
              <a:rPr lang="en-US" smtClean="0"/>
              <a:t>‹#›</a:t>
            </a:fld>
            <a:endParaRPr lang="en-US" dirty="0"/>
          </a:p>
        </p:txBody>
      </p:sp>
    </p:spTree>
    <p:extLst>
      <p:ext uri="{BB962C8B-B14F-4D97-AF65-F5344CB8AC3E}">
        <p14:creationId xmlns:p14="http://schemas.microsoft.com/office/powerpoint/2010/main" val="2226361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94A56F-BEB3-4733-AB37-00F38CDE0E24}" type="datetimeFigureOut">
              <a:rPr lang="en-US" smtClean="0"/>
              <a:t>3/2/2015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6BAA72-6647-4B21-A098-842C6E852F25}" type="slidenum">
              <a:rPr lang="en-US" smtClean="0"/>
              <a:t>‹#›</a:t>
            </a:fld>
            <a:endParaRPr lang="en-US" dirty="0"/>
          </a:p>
        </p:txBody>
      </p:sp>
    </p:spTree>
    <p:extLst>
      <p:ext uri="{BB962C8B-B14F-4D97-AF65-F5344CB8AC3E}">
        <p14:creationId xmlns:p14="http://schemas.microsoft.com/office/powerpoint/2010/main" val="551006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4A56F-BEB3-4733-AB37-00F38CDE0E24}" type="datetimeFigureOut">
              <a:rPr lang="en-US" smtClean="0"/>
              <a:t>3/2/2015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6BAA72-6647-4B21-A098-842C6E852F25}" type="slidenum">
              <a:rPr lang="en-US" smtClean="0"/>
              <a:t>‹#›</a:t>
            </a:fld>
            <a:endParaRPr lang="en-US" dirty="0"/>
          </a:p>
        </p:txBody>
      </p:sp>
    </p:spTree>
    <p:extLst>
      <p:ext uri="{BB962C8B-B14F-4D97-AF65-F5344CB8AC3E}">
        <p14:creationId xmlns:p14="http://schemas.microsoft.com/office/powerpoint/2010/main" val="363806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94A56F-BEB3-4733-AB37-00F38CDE0E24}" type="datetimeFigureOut">
              <a:rPr lang="en-US" smtClean="0"/>
              <a:t>3/2/2015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6BAA72-6647-4B21-A098-842C6E852F25}" type="slidenum">
              <a:rPr lang="en-US" smtClean="0"/>
              <a:t>‹#›</a:t>
            </a:fld>
            <a:endParaRPr lang="en-US" dirty="0"/>
          </a:p>
        </p:txBody>
      </p:sp>
    </p:spTree>
    <p:extLst>
      <p:ext uri="{BB962C8B-B14F-4D97-AF65-F5344CB8AC3E}">
        <p14:creationId xmlns:p14="http://schemas.microsoft.com/office/powerpoint/2010/main" val="2143140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94A56F-BEB3-4733-AB37-00F38CDE0E24}" type="datetimeFigureOut">
              <a:rPr lang="en-US" smtClean="0"/>
              <a:t>3/2/2015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6BAA72-6647-4B21-A098-842C6E852F25}" type="slidenum">
              <a:rPr lang="en-US" smtClean="0"/>
              <a:t>‹#›</a:t>
            </a:fld>
            <a:endParaRPr lang="en-US" dirty="0"/>
          </a:p>
        </p:txBody>
      </p:sp>
    </p:spTree>
    <p:extLst>
      <p:ext uri="{BB962C8B-B14F-4D97-AF65-F5344CB8AC3E}">
        <p14:creationId xmlns:p14="http://schemas.microsoft.com/office/powerpoint/2010/main" val="1814829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94A56F-BEB3-4733-AB37-00F38CDE0E24}" type="datetimeFigureOut">
              <a:rPr lang="en-US" smtClean="0"/>
              <a:t>3/2/2015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96BAA72-6647-4B21-A098-842C6E852F25}" type="slidenum">
              <a:rPr lang="en-US" smtClean="0"/>
              <a:t>‹#›</a:t>
            </a:fld>
            <a:endParaRPr lang="en-US" dirty="0"/>
          </a:p>
        </p:txBody>
      </p:sp>
    </p:spTree>
    <p:extLst>
      <p:ext uri="{BB962C8B-B14F-4D97-AF65-F5344CB8AC3E}">
        <p14:creationId xmlns:p14="http://schemas.microsoft.com/office/powerpoint/2010/main" val="2457967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7minuteworkout.jnj.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Lunch-and-Learn: </a:t>
            </a:r>
            <a:r>
              <a:rPr lang="en-US" dirty="0" smtClean="0"/>
              <a:t>Tracking the Body: Tools and Apps You Can Use</a:t>
            </a:r>
            <a:endParaRPr lang="en-US" dirty="0"/>
          </a:p>
        </p:txBody>
      </p:sp>
      <p:sp>
        <p:nvSpPr>
          <p:cNvPr id="3" name="Subtitle 2"/>
          <p:cNvSpPr>
            <a:spLocks noGrp="1"/>
          </p:cNvSpPr>
          <p:nvPr>
            <p:ph type="subTitle" idx="1"/>
          </p:nvPr>
        </p:nvSpPr>
        <p:spPr/>
        <p:txBody>
          <a:bodyPr>
            <a:normAutofit lnSpcReduction="10000"/>
          </a:bodyPr>
          <a:lstStyle/>
          <a:p>
            <a:r>
              <a:rPr lang="en-US" dirty="0"/>
              <a:t>Janet Bezner, PT, DPT, </a:t>
            </a:r>
            <a:r>
              <a:rPr lang="en-US" dirty="0" smtClean="0"/>
              <a:t>PhD</a:t>
            </a:r>
          </a:p>
          <a:p>
            <a:r>
              <a:rPr lang="en-US" dirty="0" smtClean="0"/>
              <a:t>Associate Professor</a:t>
            </a:r>
          </a:p>
          <a:p>
            <a:r>
              <a:rPr lang="en-US" dirty="0" smtClean="0"/>
              <a:t>Department of Physical Therapy</a:t>
            </a: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860" y="166024"/>
            <a:ext cx="2514600" cy="943574"/>
          </a:xfrm>
          <a:prstGeom prst="rect">
            <a:avLst/>
          </a:prstGeom>
        </p:spPr>
      </p:pic>
      <p:sp>
        <p:nvSpPr>
          <p:cNvPr id="5" name="TextBox 4"/>
          <p:cNvSpPr txBox="1"/>
          <p:nvPr/>
        </p:nvSpPr>
        <p:spPr>
          <a:xfrm>
            <a:off x="932688" y="4050833"/>
            <a:ext cx="4303935" cy="923330"/>
          </a:xfrm>
          <a:prstGeom prst="rect">
            <a:avLst/>
          </a:prstGeom>
          <a:noFill/>
        </p:spPr>
        <p:txBody>
          <a:bodyPr wrap="none" rtlCol="0">
            <a:spAutoFit/>
          </a:bodyPr>
          <a:lstStyle/>
          <a:p>
            <a:r>
              <a:rPr lang="en-US" dirty="0">
                <a:solidFill>
                  <a:schemeClr val="tx1">
                    <a:lumMod val="50000"/>
                    <a:lumOff val="50000"/>
                  </a:schemeClr>
                </a:solidFill>
              </a:rPr>
              <a:t>Texas State Employee Wellness Program</a:t>
            </a:r>
          </a:p>
          <a:p>
            <a:r>
              <a:rPr lang="en-US" dirty="0">
                <a:solidFill>
                  <a:schemeClr val="tx1">
                    <a:lumMod val="50000"/>
                    <a:lumOff val="50000"/>
                  </a:schemeClr>
                </a:solidFill>
              </a:rPr>
              <a:t>January 27, 2015</a:t>
            </a:r>
          </a:p>
          <a:p>
            <a:endParaRPr lang="en-US" dirty="0"/>
          </a:p>
        </p:txBody>
      </p:sp>
    </p:spTree>
    <p:extLst>
      <p:ext uri="{BB962C8B-B14F-4D97-AF65-F5344CB8AC3E}">
        <p14:creationId xmlns:p14="http://schemas.microsoft.com/office/powerpoint/2010/main" val="2844076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 Adherence</a:t>
            </a:r>
            <a:endParaRPr lang="en-US" dirty="0"/>
          </a:p>
        </p:txBody>
      </p:sp>
      <p:sp>
        <p:nvSpPr>
          <p:cNvPr id="3" name="Content Placeholder 2"/>
          <p:cNvSpPr>
            <a:spLocks noGrp="1"/>
          </p:cNvSpPr>
          <p:nvPr>
            <p:ph idx="1"/>
          </p:nvPr>
        </p:nvSpPr>
        <p:spPr/>
        <p:txBody>
          <a:bodyPr>
            <a:normAutofit/>
          </a:bodyPr>
          <a:lstStyle/>
          <a:p>
            <a:r>
              <a:rPr lang="en-US" sz="2400" dirty="0"/>
              <a:t>Proteus “Smart Pills”</a:t>
            </a:r>
          </a:p>
          <a:p>
            <a:pPr lvl="1"/>
            <a:r>
              <a:rPr lang="en-US" sz="2000" dirty="0"/>
              <a:t>Microchipped</a:t>
            </a:r>
            <a:r>
              <a:rPr lang="en-US" sz="2000" dirty="0"/>
              <a:t> medication tablets that track patient adherence with a smartphone app</a:t>
            </a:r>
          </a:p>
          <a:p>
            <a:pPr lvl="1"/>
            <a:r>
              <a:rPr lang="en-US" sz="2000" dirty="0"/>
              <a:t>Can also detect information about the body’s response to the medicine</a:t>
            </a:r>
            <a:endParaRPr lang="en-US" sz="2000" dirty="0"/>
          </a:p>
        </p:txBody>
      </p:sp>
      <p:pic>
        <p:nvPicPr>
          <p:cNvPr id="4" name="Picture 2" descr="Biotech company Proteus recently launched a “smart pill” system, microchipped medication tablets that track patient adherence via a nifty smartphone app. The ingesitble sensor is powered by natural tomach fluids so it’s completely safe. In addition to tracking patient adeherence, the chip also detecst information about the body’s response to the medicine such as heart rate, activity and rest so the doctor can monitor the effectiveness of the prescriptio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3721" y="4100975"/>
            <a:ext cx="3143893" cy="2331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9698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Fitness &amp; Wellness Apps</a:t>
            </a:r>
            <a:endParaRPr lang="en-US" dirty="0"/>
          </a:p>
        </p:txBody>
      </p:sp>
      <p:sp>
        <p:nvSpPr>
          <p:cNvPr id="3" name="Content Placeholder 2"/>
          <p:cNvSpPr>
            <a:spLocks noGrp="1"/>
          </p:cNvSpPr>
          <p:nvPr>
            <p:ph idx="1"/>
          </p:nvPr>
        </p:nvSpPr>
        <p:spPr>
          <a:xfrm>
            <a:off x="677334" y="1765738"/>
            <a:ext cx="8596668" cy="4903076"/>
          </a:xfrm>
        </p:spPr>
        <p:txBody>
          <a:bodyPr>
            <a:normAutofit/>
          </a:bodyPr>
          <a:lstStyle/>
          <a:p>
            <a:r>
              <a:rPr lang="en-US" b="1" dirty="0">
                <a:solidFill>
                  <a:srgbClr val="00B050"/>
                </a:solidFill>
              </a:rPr>
              <a:t>Fitocracy</a:t>
            </a:r>
            <a:r>
              <a:rPr lang="en-US" b="1" dirty="0">
                <a:solidFill>
                  <a:srgbClr val="00B050"/>
                </a:solidFill>
              </a:rPr>
              <a:t> (Android and iOS) FREE</a:t>
            </a:r>
          </a:p>
          <a:p>
            <a:pPr lvl="1"/>
            <a:r>
              <a:rPr lang="en-US" dirty="0"/>
              <a:t>Earn points, badges and use social pressure to compete with others</a:t>
            </a:r>
          </a:p>
          <a:p>
            <a:pPr lvl="1"/>
            <a:r>
              <a:rPr lang="en-US" dirty="0"/>
              <a:t>Plans workouts, tracks workouts</a:t>
            </a:r>
          </a:p>
          <a:p>
            <a:pPr lvl="1"/>
            <a:r>
              <a:rPr lang="en-US" dirty="0"/>
              <a:t>Ideal for gym rats</a:t>
            </a:r>
          </a:p>
          <a:p>
            <a:r>
              <a:rPr lang="en-US" b="1" dirty="0">
                <a:solidFill>
                  <a:srgbClr val="00B050"/>
                </a:solidFill>
              </a:rPr>
              <a:t>Hot5Fitness (iOS) FREE</a:t>
            </a:r>
          </a:p>
          <a:p>
            <a:pPr lvl="1"/>
            <a:r>
              <a:rPr lang="en-US" dirty="0"/>
              <a:t>50 minutes of videos of men and women in a variety of programs (yoga, flexibility, abs, core, cardio, muscle strengthening)</a:t>
            </a:r>
          </a:p>
          <a:p>
            <a:pPr lvl="1"/>
            <a:r>
              <a:rPr lang="en-US" dirty="0"/>
              <a:t>Follow pre-set workouts or build your own</a:t>
            </a:r>
          </a:p>
          <a:p>
            <a:pPr lvl="1"/>
            <a:r>
              <a:rPr lang="en-US" dirty="0"/>
              <a:t>Syncs with </a:t>
            </a:r>
            <a:r>
              <a:rPr lang="en-US" dirty="0"/>
              <a:t>MyFitnessPal</a:t>
            </a:r>
            <a:r>
              <a:rPr lang="en-US" dirty="0"/>
              <a:t> to access calories consumed</a:t>
            </a:r>
          </a:p>
          <a:p>
            <a:r>
              <a:rPr lang="en-US" b="1" dirty="0">
                <a:solidFill>
                  <a:srgbClr val="00B050"/>
                </a:solidFill>
              </a:rPr>
              <a:t>Johnson &amp; Johnson Official 7 minute workout</a:t>
            </a:r>
          </a:p>
          <a:p>
            <a:pPr lvl="1"/>
            <a:r>
              <a:rPr lang="en-US" dirty="0"/>
              <a:t>7-minute workout using body weight, chair, wall</a:t>
            </a:r>
          </a:p>
          <a:p>
            <a:pPr lvl="1"/>
            <a:r>
              <a:rPr lang="en-US" dirty="0"/>
              <a:t>Includes video tutorials and a </a:t>
            </a:r>
            <a:r>
              <a:rPr lang="en-US" dirty="0" smtClean="0"/>
              <a:t>timer</a:t>
            </a:r>
          </a:p>
          <a:p>
            <a:pPr lvl="1"/>
            <a:r>
              <a:rPr lang="en-US" dirty="0">
                <a:hlinkClick r:id="rId3"/>
              </a:rPr>
              <a:t>https://7minuteworkout.jnj.com</a:t>
            </a:r>
            <a:r>
              <a:rPr lang="en-US" dirty="0" smtClean="0">
                <a:hlinkClick r:id="rId3"/>
              </a:rPr>
              <a:t>/</a:t>
            </a:r>
            <a:r>
              <a:rPr lang="en-US" dirty="0" smtClean="0"/>
              <a:t> </a:t>
            </a:r>
            <a:endParaRPr lang="en-US" dirty="0"/>
          </a:p>
        </p:txBody>
      </p:sp>
    </p:spTree>
    <p:extLst>
      <p:ext uri="{BB962C8B-B14F-4D97-AF65-F5344CB8AC3E}">
        <p14:creationId xmlns:p14="http://schemas.microsoft.com/office/powerpoint/2010/main" val="2445643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Fitness &amp; Wellness Apps</a:t>
            </a:r>
            <a:endParaRPr lang="en-US" dirty="0"/>
          </a:p>
        </p:txBody>
      </p:sp>
      <p:sp>
        <p:nvSpPr>
          <p:cNvPr id="3" name="Content Placeholder 2"/>
          <p:cNvSpPr>
            <a:spLocks noGrp="1"/>
          </p:cNvSpPr>
          <p:nvPr>
            <p:ph idx="1"/>
          </p:nvPr>
        </p:nvSpPr>
        <p:spPr>
          <a:xfrm>
            <a:off x="677334" y="1625129"/>
            <a:ext cx="8596668" cy="4718006"/>
          </a:xfrm>
        </p:spPr>
        <p:txBody>
          <a:bodyPr>
            <a:normAutofit/>
          </a:bodyPr>
          <a:lstStyle/>
          <a:p>
            <a:r>
              <a:rPr lang="en-US" b="1" dirty="0">
                <a:solidFill>
                  <a:srgbClr val="00B050"/>
                </a:solidFill>
              </a:rPr>
              <a:t>Moves (Android FREE, iOS $3.00)</a:t>
            </a:r>
          </a:p>
          <a:p>
            <a:pPr lvl="1"/>
            <a:r>
              <a:rPr lang="en-US" dirty="0"/>
              <a:t>Tracks walking, cycling, running using smartphone sensors/GPS</a:t>
            </a:r>
          </a:p>
          <a:p>
            <a:pPr lvl="1"/>
            <a:r>
              <a:rPr lang="en-US" dirty="0"/>
              <a:t>App runs continually in background tracking activity and estimating calories burned</a:t>
            </a:r>
          </a:p>
          <a:p>
            <a:r>
              <a:rPr lang="en-US" b="1" dirty="0">
                <a:solidFill>
                  <a:srgbClr val="00B050"/>
                </a:solidFill>
              </a:rPr>
              <a:t>MyFitnessPal</a:t>
            </a:r>
            <a:r>
              <a:rPr lang="en-US" b="1" dirty="0">
                <a:solidFill>
                  <a:srgbClr val="00B050"/>
                </a:solidFill>
              </a:rPr>
              <a:t> (Android &amp; iOS) FREE</a:t>
            </a:r>
          </a:p>
          <a:p>
            <a:pPr lvl="1"/>
            <a:r>
              <a:rPr lang="en-US" dirty="0"/>
              <a:t>Physical activity and nutrition tracking</a:t>
            </a:r>
          </a:p>
          <a:p>
            <a:pPr lvl="1"/>
            <a:r>
              <a:rPr lang="en-US" dirty="0"/>
              <a:t>Extensive database of foods (you enter ingredients and you get calories, etc.)</a:t>
            </a:r>
          </a:p>
          <a:p>
            <a:pPr lvl="1"/>
            <a:r>
              <a:rPr lang="en-US" dirty="0"/>
              <a:t>Syncs with other trackers and apps (any fitness app or tracker) and adjusts daily calorie allotment based on calories burned during activity tracked</a:t>
            </a:r>
          </a:p>
          <a:p>
            <a:r>
              <a:rPr lang="en-US" b="1" dirty="0">
                <a:solidFill>
                  <a:srgbClr val="00B050"/>
                </a:solidFill>
              </a:rPr>
              <a:t>RunKeeper</a:t>
            </a:r>
            <a:r>
              <a:rPr lang="en-US" b="1" dirty="0">
                <a:solidFill>
                  <a:srgbClr val="00B050"/>
                </a:solidFill>
              </a:rPr>
              <a:t> (Android &amp; iOS)  FREE</a:t>
            </a:r>
          </a:p>
          <a:p>
            <a:pPr lvl="1"/>
            <a:r>
              <a:rPr lang="en-US" dirty="0"/>
              <a:t>Activity tracker and creates workouts based on goals (get fit, lose weight)</a:t>
            </a:r>
          </a:p>
          <a:p>
            <a:pPr lvl="1"/>
            <a:r>
              <a:rPr lang="en-US" dirty="0"/>
              <a:t>Syncs with numerous heart rate monitors</a:t>
            </a:r>
          </a:p>
          <a:p>
            <a:pPr lvl="1"/>
            <a:r>
              <a:rPr lang="en-US" dirty="0"/>
              <a:t>Can create customized workouts, includes audio feedback while </a:t>
            </a:r>
            <a:r>
              <a:rPr lang="en-US" dirty="0" smtClean="0"/>
              <a:t>exercising</a:t>
            </a:r>
            <a:endParaRPr lang="en-US" dirty="0"/>
          </a:p>
        </p:txBody>
      </p:sp>
    </p:spTree>
    <p:extLst>
      <p:ext uri="{BB962C8B-B14F-4D97-AF65-F5344CB8AC3E}">
        <p14:creationId xmlns:p14="http://schemas.microsoft.com/office/powerpoint/2010/main" val="1835264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Fitness &amp; Wellness Apps</a:t>
            </a:r>
            <a:endParaRPr lang="en-US" dirty="0"/>
          </a:p>
        </p:txBody>
      </p:sp>
      <p:sp>
        <p:nvSpPr>
          <p:cNvPr id="3" name="Content Placeholder 2"/>
          <p:cNvSpPr>
            <a:spLocks noGrp="1"/>
          </p:cNvSpPr>
          <p:nvPr>
            <p:ph idx="1"/>
          </p:nvPr>
        </p:nvSpPr>
        <p:spPr/>
        <p:txBody>
          <a:bodyPr/>
          <a:lstStyle/>
          <a:p>
            <a:r>
              <a:rPr lang="en-US" sz="2000" b="1" dirty="0">
                <a:solidFill>
                  <a:srgbClr val="00B050"/>
                </a:solidFill>
              </a:rPr>
              <a:t>Zombies, Run! (Android &amp; iOS) $3.00</a:t>
            </a:r>
          </a:p>
          <a:p>
            <a:pPr lvl="1"/>
            <a:r>
              <a:rPr lang="en-US" sz="1800" dirty="0"/>
              <a:t>Part “zombie apocalypse” game, part fitness app, part health app</a:t>
            </a:r>
          </a:p>
          <a:p>
            <a:pPr lvl="1"/>
            <a:r>
              <a:rPr lang="en-US" sz="1800" dirty="0"/>
              <a:t>You play the hero in the story</a:t>
            </a:r>
          </a:p>
          <a:p>
            <a:pPr lvl="1"/>
            <a:r>
              <a:rPr lang="en-US" sz="1800" dirty="0"/>
              <a:t>Can share workouts with friends and track activity and </a:t>
            </a:r>
            <a:r>
              <a:rPr lang="en-US" sz="1800" dirty="0" smtClean="0"/>
              <a:t>achievement</a:t>
            </a:r>
            <a:endParaRPr lang="en-US" sz="1800" dirty="0"/>
          </a:p>
        </p:txBody>
      </p:sp>
    </p:spTree>
    <p:extLst>
      <p:ext uri="{BB962C8B-B14F-4D97-AF65-F5344CB8AC3E}">
        <p14:creationId xmlns:p14="http://schemas.microsoft.com/office/powerpoint/2010/main" val="2188417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Fitness &amp; Wellness Apps</a:t>
            </a:r>
            <a:endParaRPr lang="en-US" dirty="0"/>
          </a:p>
        </p:txBody>
      </p:sp>
      <p:sp>
        <p:nvSpPr>
          <p:cNvPr id="3" name="Content Placeholder 2"/>
          <p:cNvSpPr>
            <a:spLocks noGrp="1"/>
          </p:cNvSpPr>
          <p:nvPr>
            <p:ph idx="1"/>
          </p:nvPr>
        </p:nvSpPr>
        <p:spPr>
          <a:xfrm>
            <a:off x="677334" y="1513491"/>
            <a:ext cx="8596668" cy="4855778"/>
          </a:xfrm>
        </p:spPr>
        <p:txBody>
          <a:bodyPr>
            <a:normAutofit fontScale="92500" lnSpcReduction="10000"/>
          </a:bodyPr>
          <a:lstStyle/>
          <a:p>
            <a:r>
              <a:rPr lang="en-US" b="1" dirty="0">
                <a:solidFill>
                  <a:srgbClr val="00B050"/>
                </a:solidFill>
              </a:rPr>
              <a:t>Fooducate</a:t>
            </a:r>
            <a:r>
              <a:rPr lang="en-US" b="1" dirty="0">
                <a:solidFill>
                  <a:srgbClr val="00B050"/>
                </a:solidFill>
              </a:rPr>
              <a:t> (Android and iOS)  FREE</a:t>
            </a:r>
          </a:p>
          <a:p>
            <a:pPr lvl="1"/>
            <a:r>
              <a:rPr lang="en-US" dirty="0"/>
              <a:t>Educates about the food you eat</a:t>
            </a:r>
          </a:p>
          <a:p>
            <a:pPr lvl="1"/>
            <a:r>
              <a:rPr lang="en-US" dirty="0"/>
              <a:t>Barcode scanner</a:t>
            </a:r>
          </a:p>
          <a:p>
            <a:pPr lvl="1"/>
            <a:r>
              <a:rPr lang="en-US" dirty="0"/>
              <a:t>Provides options/replacements</a:t>
            </a:r>
          </a:p>
          <a:p>
            <a:pPr lvl="1"/>
            <a:r>
              <a:rPr lang="en-US" dirty="0"/>
              <a:t>Tracks food eaten</a:t>
            </a:r>
          </a:p>
          <a:p>
            <a:pPr lvl="1"/>
            <a:r>
              <a:rPr lang="en-US" dirty="0"/>
              <a:t>Most of the useful features require a premium plan that’s $5.00 for 3 months or $15.00 for one year</a:t>
            </a:r>
          </a:p>
          <a:p>
            <a:r>
              <a:rPr lang="en-US" b="1" dirty="0">
                <a:solidFill>
                  <a:srgbClr val="00B050"/>
                </a:solidFill>
              </a:rPr>
              <a:t>HealthyOut</a:t>
            </a:r>
            <a:r>
              <a:rPr lang="en-US" b="1" dirty="0">
                <a:solidFill>
                  <a:srgbClr val="00B050"/>
                </a:solidFill>
              </a:rPr>
              <a:t> (Android and iOS) FREE</a:t>
            </a:r>
          </a:p>
          <a:p>
            <a:pPr lvl="1"/>
            <a:r>
              <a:rPr lang="en-US" dirty="0"/>
              <a:t>Guide to local restaurant dishes</a:t>
            </a:r>
          </a:p>
          <a:p>
            <a:pPr lvl="1"/>
            <a:r>
              <a:rPr lang="en-US" dirty="0"/>
              <a:t>Can search for restaurants based on diet or dietary needs/preferences</a:t>
            </a:r>
          </a:p>
          <a:p>
            <a:r>
              <a:rPr lang="en-US" b="1" dirty="0">
                <a:solidFill>
                  <a:srgbClr val="00B050"/>
                </a:solidFill>
              </a:rPr>
              <a:t>Weight Watchers Simple Start</a:t>
            </a:r>
          </a:p>
          <a:p>
            <a:pPr lvl="1"/>
            <a:r>
              <a:rPr lang="en-US" dirty="0"/>
              <a:t>2 weeks of meals to jumpstart weight loss</a:t>
            </a:r>
          </a:p>
          <a:p>
            <a:pPr lvl="1"/>
            <a:r>
              <a:rPr lang="en-US" dirty="0"/>
              <a:t>Tracks meals also</a:t>
            </a:r>
          </a:p>
          <a:p>
            <a:pPr lvl="1"/>
            <a:r>
              <a:rPr lang="en-US" dirty="0"/>
              <a:t>Need a Weight Watchers </a:t>
            </a:r>
            <a:r>
              <a:rPr lang="en-US" dirty="0"/>
              <a:t>eTools</a:t>
            </a:r>
            <a:r>
              <a:rPr lang="en-US" dirty="0"/>
              <a:t> account or a subscription to use the app</a:t>
            </a:r>
          </a:p>
          <a:p>
            <a:endParaRPr lang="en-US" dirty="0"/>
          </a:p>
        </p:txBody>
      </p:sp>
    </p:spTree>
    <p:extLst>
      <p:ext uri="{BB962C8B-B14F-4D97-AF65-F5344CB8AC3E}">
        <p14:creationId xmlns:p14="http://schemas.microsoft.com/office/powerpoint/2010/main" val="3542465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Fitness &amp; Wellness Apps</a:t>
            </a:r>
            <a:endParaRPr lang="en-US" dirty="0"/>
          </a:p>
        </p:txBody>
      </p:sp>
      <p:sp>
        <p:nvSpPr>
          <p:cNvPr id="3" name="Content Placeholder 2"/>
          <p:cNvSpPr>
            <a:spLocks noGrp="1"/>
          </p:cNvSpPr>
          <p:nvPr>
            <p:ph idx="1"/>
          </p:nvPr>
        </p:nvSpPr>
        <p:spPr/>
        <p:txBody>
          <a:bodyPr/>
          <a:lstStyle/>
          <a:p>
            <a:r>
              <a:rPr lang="en-US" sz="2000" b="1" dirty="0">
                <a:solidFill>
                  <a:srgbClr val="00B050"/>
                </a:solidFill>
              </a:rPr>
              <a:t>TempoRun</a:t>
            </a:r>
            <a:r>
              <a:rPr lang="en-US" sz="2000" b="1" dirty="0">
                <a:solidFill>
                  <a:srgbClr val="00B050"/>
                </a:solidFill>
              </a:rPr>
              <a:t> (iOS) $3.00</a:t>
            </a:r>
          </a:p>
          <a:p>
            <a:pPr lvl="1"/>
            <a:r>
              <a:rPr lang="en-US" sz="1800" dirty="0"/>
              <a:t>Plays DJ for your workout by scanning your music library and categorizing tracks from 1 to 10 in terms of workout intensity</a:t>
            </a:r>
          </a:p>
          <a:p>
            <a:pPr lvl="1"/>
            <a:r>
              <a:rPr lang="en-US" sz="1800" dirty="0"/>
              <a:t>Can also manually assign levels to your songs</a:t>
            </a:r>
          </a:p>
          <a:p>
            <a:pPr lvl="1"/>
            <a:r>
              <a:rPr lang="en-US" sz="1800" dirty="0"/>
              <a:t>Tracks miles covered, calories burned, pace</a:t>
            </a:r>
          </a:p>
          <a:p>
            <a:r>
              <a:rPr lang="en-US" sz="2000" b="1" dirty="0">
                <a:solidFill>
                  <a:srgbClr val="00B050"/>
                </a:solidFill>
              </a:rPr>
              <a:t>Sickweather</a:t>
            </a:r>
            <a:r>
              <a:rPr lang="en-US" sz="2000" b="1" dirty="0">
                <a:solidFill>
                  <a:srgbClr val="00B050"/>
                </a:solidFill>
              </a:rPr>
              <a:t> (iOS) FREE</a:t>
            </a:r>
          </a:p>
          <a:p>
            <a:pPr lvl="1"/>
            <a:r>
              <a:rPr lang="en-US" sz="1800" dirty="0"/>
              <a:t>Tracks illnesses and infectious diseases in your area (flu, bronchitis, chicken pox, norovirus, etc.)</a:t>
            </a:r>
          </a:p>
          <a:p>
            <a:pPr lvl="1"/>
            <a:r>
              <a:rPr lang="en-US" sz="1800" dirty="0"/>
              <a:t>Can opt to receive </a:t>
            </a:r>
            <a:r>
              <a:rPr lang="en-US" sz="1800" dirty="0" smtClean="0"/>
              <a:t>alerts</a:t>
            </a:r>
            <a:endParaRPr lang="en-US" sz="1800" dirty="0"/>
          </a:p>
        </p:txBody>
      </p:sp>
    </p:spTree>
    <p:extLst>
      <p:ext uri="{BB962C8B-B14F-4D97-AF65-F5344CB8AC3E}">
        <p14:creationId xmlns:p14="http://schemas.microsoft.com/office/powerpoint/2010/main" val="1583923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accurate and useful are these devices?</a:t>
            </a:r>
            <a:endParaRPr lang="en-US" dirty="0"/>
          </a:p>
        </p:txBody>
      </p:sp>
      <p:sp>
        <p:nvSpPr>
          <p:cNvPr id="3" name="Content Placeholder 2"/>
          <p:cNvSpPr>
            <a:spLocks noGrp="1"/>
          </p:cNvSpPr>
          <p:nvPr>
            <p:ph idx="1"/>
          </p:nvPr>
        </p:nvSpPr>
        <p:spPr/>
        <p:txBody>
          <a:bodyPr/>
          <a:lstStyle/>
          <a:p>
            <a:r>
              <a:rPr lang="en-US" b="1" u="sng" dirty="0" smtClean="0">
                <a:solidFill>
                  <a:srgbClr val="92D050"/>
                </a:solidFill>
              </a:rPr>
              <a:t>Accuracy</a:t>
            </a:r>
          </a:p>
          <a:p>
            <a:pPr lvl="1"/>
            <a:r>
              <a:rPr lang="en-US" dirty="0" smtClean="0"/>
              <a:t>Based on a systematic review </a:t>
            </a:r>
            <a:r>
              <a:rPr lang="en-US" dirty="0"/>
              <a:t>published in February 2014 </a:t>
            </a:r>
            <a:r>
              <a:rPr lang="en-US" dirty="0" smtClean="0"/>
              <a:t>of 26 articles and a small research study published in January 2015</a:t>
            </a:r>
          </a:p>
          <a:p>
            <a:pPr lvl="1"/>
            <a:r>
              <a:rPr lang="en-US" dirty="0" smtClean="0"/>
              <a:t>Most devices and apps are pretty accurate</a:t>
            </a:r>
          </a:p>
          <a:p>
            <a:pPr lvl="1"/>
            <a:r>
              <a:rPr lang="en-US" dirty="0" smtClean="0"/>
              <a:t>Small differences among devices – some over count and others under count</a:t>
            </a:r>
          </a:p>
          <a:p>
            <a:r>
              <a:rPr lang="en-US" b="1" u="sng" dirty="0" smtClean="0">
                <a:solidFill>
                  <a:srgbClr val="92D050"/>
                </a:solidFill>
              </a:rPr>
              <a:t>Usefulness</a:t>
            </a:r>
          </a:p>
          <a:p>
            <a:pPr lvl="1"/>
            <a:r>
              <a:rPr lang="en-US" dirty="0" smtClean="0"/>
              <a:t>Provide real time feedback</a:t>
            </a:r>
          </a:p>
          <a:p>
            <a:pPr lvl="1"/>
            <a:r>
              <a:rPr lang="en-US" dirty="0" smtClean="0"/>
              <a:t>Social networking</a:t>
            </a:r>
          </a:p>
          <a:p>
            <a:pPr lvl="1"/>
            <a:r>
              <a:rPr lang="en-US" dirty="0" smtClean="0"/>
              <a:t>Expert consultation</a:t>
            </a:r>
          </a:p>
          <a:p>
            <a:pPr lvl="1"/>
            <a:r>
              <a:rPr lang="en-US" dirty="0" smtClean="0"/>
              <a:t>Goal setting</a:t>
            </a:r>
          </a:p>
        </p:txBody>
      </p:sp>
    </p:spTree>
    <p:extLst>
      <p:ext uri="{BB962C8B-B14F-4D97-AF65-F5344CB8AC3E}">
        <p14:creationId xmlns:p14="http://schemas.microsoft.com/office/powerpoint/2010/main" val="3284526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Track?</a:t>
            </a:r>
            <a:endParaRPr lang="en-US" dirty="0"/>
          </a:p>
        </p:txBody>
      </p:sp>
      <p:sp>
        <p:nvSpPr>
          <p:cNvPr id="3" name="Content Placeholder 2"/>
          <p:cNvSpPr>
            <a:spLocks noGrp="1"/>
          </p:cNvSpPr>
          <p:nvPr>
            <p:ph idx="1"/>
          </p:nvPr>
        </p:nvSpPr>
        <p:spPr>
          <a:xfrm>
            <a:off x="677334" y="2160589"/>
            <a:ext cx="8596668" cy="4255977"/>
          </a:xfrm>
        </p:spPr>
        <p:txBody>
          <a:bodyPr>
            <a:normAutofit fontScale="92500" lnSpcReduction="10000"/>
          </a:bodyPr>
          <a:lstStyle/>
          <a:p>
            <a:r>
              <a:rPr lang="en-US" b="1" dirty="0">
                <a:solidFill>
                  <a:srgbClr val="00B050"/>
                </a:solidFill>
              </a:rPr>
              <a:t>Build awareness</a:t>
            </a:r>
          </a:p>
          <a:p>
            <a:pPr lvl="1"/>
            <a:r>
              <a:rPr lang="en-US" dirty="0"/>
              <a:t>To learn more about your current habits</a:t>
            </a:r>
          </a:p>
          <a:p>
            <a:pPr lvl="1"/>
            <a:r>
              <a:rPr lang="en-US" dirty="0"/>
              <a:t>Change starts with awareness of what you are currently doing</a:t>
            </a:r>
          </a:p>
          <a:p>
            <a:r>
              <a:rPr lang="en-US" b="1" dirty="0">
                <a:solidFill>
                  <a:srgbClr val="00B050"/>
                </a:solidFill>
              </a:rPr>
              <a:t>Create a baseline</a:t>
            </a:r>
          </a:p>
          <a:p>
            <a:pPr lvl="1"/>
            <a:r>
              <a:rPr lang="en-US" dirty="0"/>
              <a:t>Develop a program to progress/build/change</a:t>
            </a:r>
          </a:p>
          <a:p>
            <a:r>
              <a:rPr lang="en-US" b="1" dirty="0">
                <a:solidFill>
                  <a:srgbClr val="00B050"/>
                </a:solidFill>
              </a:rPr>
              <a:t>Measure progress</a:t>
            </a:r>
          </a:p>
          <a:p>
            <a:pPr lvl="1"/>
            <a:r>
              <a:rPr lang="en-US" dirty="0"/>
              <a:t>Build in rewards</a:t>
            </a:r>
          </a:p>
          <a:p>
            <a:r>
              <a:rPr lang="en-US" b="1" dirty="0">
                <a:solidFill>
                  <a:srgbClr val="00B050"/>
                </a:solidFill>
              </a:rPr>
              <a:t>Motivation</a:t>
            </a:r>
          </a:p>
          <a:p>
            <a:pPr lvl="1"/>
            <a:r>
              <a:rPr lang="en-US" dirty="0"/>
              <a:t>Doesn’t work for everyone, but documenting progress can be a HUGE motivator for many!</a:t>
            </a:r>
          </a:p>
          <a:p>
            <a:r>
              <a:rPr lang="en-US" b="1" dirty="0">
                <a:solidFill>
                  <a:srgbClr val="00B050"/>
                </a:solidFill>
              </a:rPr>
              <a:t>Determine if a health treatment plan is working</a:t>
            </a:r>
          </a:p>
          <a:p>
            <a:pPr lvl="1"/>
            <a:r>
              <a:rPr lang="en-US" dirty="0"/>
              <a:t>For example, managing weight, blood pressure, cholesterol, etc.</a:t>
            </a:r>
          </a:p>
          <a:p>
            <a:pPr marL="0" indent="0">
              <a:buNone/>
            </a:pPr>
            <a:endParaRPr lang="en-US" dirty="0"/>
          </a:p>
        </p:txBody>
      </p:sp>
    </p:spTree>
    <p:extLst>
      <p:ext uri="{BB962C8B-B14F-4D97-AF65-F5344CB8AC3E}">
        <p14:creationId xmlns:p14="http://schemas.microsoft.com/office/powerpoint/2010/main" val="3412590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Select a Tracking Device</a:t>
            </a:r>
            <a:endParaRPr lang="en-US" dirty="0"/>
          </a:p>
        </p:txBody>
      </p:sp>
      <p:sp>
        <p:nvSpPr>
          <p:cNvPr id="3" name="Content Placeholder 2"/>
          <p:cNvSpPr>
            <a:spLocks noGrp="1"/>
          </p:cNvSpPr>
          <p:nvPr>
            <p:ph idx="1"/>
          </p:nvPr>
        </p:nvSpPr>
        <p:spPr>
          <a:xfrm>
            <a:off x="677334" y="1576552"/>
            <a:ext cx="8596668" cy="5060731"/>
          </a:xfrm>
        </p:spPr>
        <p:txBody>
          <a:bodyPr>
            <a:normAutofit/>
          </a:bodyPr>
          <a:lstStyle/>
          <a:p>
            <a:r>
              <a:rPr lang="en-US" sz="2000" dirty="0"/>
              <a:t>Almost all are between $100-$200.00</a:t>
            </a:r>
          </a:p>
          <a:p>
            <a:r>
              <a:rPr lang="en-US" sz="2000" dirty="0"/>
              <a:t>Almost all have a major flaw (there is no ‘perfect’ device!)</a:t>
            </a:r>
          </a:p>
          <a:p>
            <a:r>
              <a:rPr lang="en-US" sz="2000" dirty="0"/>
              <a:t>Start with a free app to see how you like it</a:t>
            </a:r>
          </a:p>
          <a:p>
            <a:pPr lvl="1"/>
            <a:r>
              <a:rPr lang="en-US" sz="1800" dirty="0"/>
              <a:t>Moves</a:t>
            </a:r>
          </a:p>
          <a:p>
            <a:pPr lvl="1"/>
            <a:r>
              <a:rPr lang="en-US" sz="1800" dirty="0"/>
              <a:t>Argus</a:t>
            </a:r>
          </a:p>
          <a:p>
            <a:pPr lvl="1"/>
            <a:r>
              <a:rPr lang="en-US" sz="1800" dirty="0"/>
              <a:t>iPhone Health</a:t>
            </a:r>
          </a:p>
          <a:p>
            <a:r>
              <a:rPr lang="en-US" sz="2000" dirty="0"/>
              <a:t>Bracelet, Watch or Clip-on?</a:t>
            </a:r>
          </a:p>
          <a:p>
            <a:pPr lvl="1"/>
            <a:r>
              <a:rPr lang="en-US" sz="1800" dirty="0"/>
              <a:t>Bracelets and watches are hard to lose (Basis, Jawbone) but can get in the way while you are working and are not always eye-catching accessories</a:t>
            </a:r>
          </a:p>
          <a:p>
            <a:pPr lvl="1"/>
            <a:r>
              <a:rPr lang="en-US" sz="1800" dirty="0"/>
              <a:t>Clip on devices are smaller and can be worn discretely </a:t>
            </a:r>
          </a:p>
          <a:p>
            <a:pPr lvl="2"/>
            <a:r>
              <a:rPr lang="en-US" dirty="0"/>
              <a:t>Easier to lose or send to the cleaners or washing machine</a:t>
            </a:r>
          </a:p>
          <a:p>
            <a:pPr lvl="2"/>
            <a:r>
              <a:rPr lang="en-US" dirty="0"/>
              <a:t>Not practical for those who wear dresses</a:t>
            </a:r>
          </a:p>
        </p:txBody>
      </p:sp>
    </p:spTree>
    <p:extLst>
      <p:ext uri="{BB962C8B-B14F-4D97-AF65-F5344CB8AC3E}">
        <p14:creationId xmlns:p14="http://schemas.microsoft.com/office/powerpoint/2010/main" val="2772534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Select a Tracking </a:t>
            </a:r>
            <a:r>
              <a:rPr lang="en-US" dirty="0" smtClean="0"/>
              <a:t>Device (cont.)</a:t>
            </a:r>
            <a:endParaRPr lang="en-US" dirty="0"/>
          </a:p>
        </p:txBody>
      </p:sp>
      <p:sp>
        <p:nvSpPr>
          <p:cNvPr id="3" name="Content Placeholder 2"/>
          <p:cNvSpPr>
            <a:spLocks noGrp="1"/>
          </p:cNvSpPr>
          <p:nvPr>
            <p:ph idx="1"/>
          </p:nvPr>
        </p:nvSpPr>
        <p:spPr>
          <a:xfrm>
            <a:off x="677334" y="1686911"/>
            <a:ext cx="8596668" cy="5029200"/>
          </a:xfrm>
        </p:spPr>
        <p:txBody>
          <a:bodyPr>
            <a:normAutofit/>
          </a:bodyPr>
          <a:lstStyle/>
          <a:p>
            <a:r>
              <a:rPr lang="en-US" sz="2400" dirty="0"/>
              <a:t>Step counting or more?</a:t>
            </a:r>
          </a:p>
          <a:p>
            <a:pPr lvl="1"/>
            <a:r>
              <a:rPr lang="en-US" sz="2000" dirty="0"/>
              <a:t>Many of the </a:t>
            </a:r>
            <a:r>
              <a:rPr lang="en-US" sz="2000" dirty="0" smtClean="0"/>
              <a:t>devices track </a:t>
            </a:r>
            <a:r>
              <a:rPr lang="en-US" sz="2000" dirty="0"/>
              <a:t>steps, so useful if you run or walk</a:t>
            </a:r>
          </a:p>
          <a:p>
            <a:pPr lvl="1"/>
            <a:r>
              <a:rPr lang="en-US" sz="2000" dirty="0"/>
              <a:t>Need a more sophisticated device to track other activities (bicycle, swim, sports) that is more expensive (sports watch (Garmin </a:t>
            </a:r>
            <a:r>
              <a:rPr lang="en-US" sz="2000" dirty="0"/>
              <a:t>Vivofit</a:t>
            </a:r>
            <a:r>
              <a:rPr lang="en-US" sz="2000" dirty="0"/>
              <a:t>))</a:t>
            </a:r>
          </a:p>
          <a:p>
            <a:r>
              <a:rPr lang="en-US" sz="2400" dirty="0"/>
              <a:t>Need heart rate monitoring?</a:t>
            </a:r>
          </a:p>
          <a:p>
            <a:r>
              <a:rPr lang="en-US" sz="2400" dirty="0"/>
              <a:t>Need sleep data?</a:t>
            </a:r>
          </a:p>
          <a:p>
            <a:pPr lvl="1"/>
            <a:r>
              <a:rPr lang="en-US" sz="2000" dirty="0"/>
              <a:t>Useful only if you have trouble sleeping</a:t>
            </a:r>
          </a:p>
          <a:p>
            <a:r>
              <a:rPr lang="en-US" sz="2400" dirty="0"/>
              <a:t>Desire to track </a:t>
            </a:r>
            <a:r>
              <a:rPr lang="en-US" sz="2400" dirty="0" smtClean="0"/>
              <a:t>data long term</a:t>
            </a:r>
            <a:endParaRPr lang="en-US" sz="2400" dirty="0"/>
          </a:p>
          <a:p>
            <a:pPr lvl="1"/>
            <a:r>
              <a:rPr lang="en-US" sz="2000" dirty="0"/>
              <a:t>Use a product that syncs with an app because most of the devices don’t track over time</a:t>
            </a:r>
            <a:endParaRPr lang="en-US" sz="1800" dirty="0"/>
          </a:p>
        </p:txBody>
      </p:sp>
    </p:spTree>
    <p:extLst>
      <p:ext uri="{BB962C8B-B14F-4D97-AF65-F5344CB8AC3E}">
        <p14:creationId xmlns:p14="http://schemas.microsoft.com/office/powerpoint/2010/main" val="989944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sz="2400" dirty="0"/>
              <a:t>What can be </a:t>
            </a:r>
            <a:r>
              <a:rPr lang="en-US" sz="2400" dirty="0" smtClean="0"/>
              <a:t>tracked?</a:t>
            </a:r>
            <a:endParaRPr lang="en-US" sz="2400" dirty="0"/>
          </a:p>
          <a:p>
            <a:r>
              <a:rPr lang="en-US" sz="2400" dirty="0"/>
              <a:t>Range of tracking devices and cost</a:t>
            </a:r>
          </a:p>
          <a:p>
            <a:r>
              <a:rPr lang="en-US" sz="2400" dirty="0"/>
              <a:t>Tracking apps</a:t>
            </a:r>
          </a:p>
          <a:p>
            <a:r>
              <a:rPr lang="en-US" sz="2400" dirty="0"/>
              <a:t>Why track?</a:t>
            </a:r>
          </a:p>
          <a:p>
            <a:r>
              <a:rPr lang="en-US" sz="2400" dirty="0"/>
              <a:t>How to select a tracking </a:t>
            </a:r>
            <a:r>
              <a:rPr lang="en-US" sz="2400" dirty="0" smtClean="0"/>
              <a:t>device</a:t>
            </a:r>
          </a:p>
          <a:p>
            <a:r>
              <a:rPr lang="en-US" sz="2400" dirty="0" smtClean="0"/>
              <a:t>Tips for getting more movement in your life</a:t>
            </a:r>
            <a:endParaRPr lang="en-US" sz="2400" dirty="0"/>
          </a:p>
        </p:txBody>
      </p:sp>
    </p:spTree>
    <p:extLst>
      <p:ext uri="{BB962C8B-B14F-4D97-AF65-F5344CB8AC3E}">
        <p14:creationId xmlns:p14="http://schemas.microsoft.com/office/powerpoint/2010/main" val="7745272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a:t>
            </a:r>
            <a:endParaRPr lang="en-US" dirty="0"/>
          </a:p>
        </p:txBody>
      </p:sp>
      <p:sp>
        <p:nvSpPr>
          <p:cNvPr id="3" name="Content Placeholder 2"/>
          <p:cNvSpPr>
            <a:spLocks noGrp="1"/>
          </p:cNvSpPr>
          <p:nvPr>
            <p:ph idx="1"/>
          </p:nvPr>
        </p:nvSpPr>
        <p:spPr/>
        <p:txBody>
          <a:bodyPr>
            <a:normAutofit/>
          </a:bodyPr>
          <a:lstStyle/>
          <a:p>
            <a:r>
              <a:rPr lang="en-US" sz="2400" dirty="0"/>
              <a:t>Tracking devices and apps are very useful and provide fairly reliable information about YOU</a:t>
            </a:r>
          </a:p>
          <a:p>
            <a:r>
              <a:rPr lang="en-US" sz="2400" dirty="0"/>
              <a:t>Easy to use and learn to use</a:t>
            </a:r>
          </a:p>
          <a:p>
            <a:r>
              <a:rPr lang="en-US" sz="2400" dirty="0"/>
              <a:t>$100-200 investment for a tracking device</a:t>
            </a:r>
          </a:p>
          <a:p>
            <a:r>
              <a:rPr lang="en-US" sz="2400" dirty="0"/>
              <a:t>Not for everyone</a:t>
            </a:r>
          </a:p>
          <a:p>
            <a:r>
              <a:rPr lang="en-US" sz="2400" dirty="0"/>
              <a:t>Can be very motivating and a nice adjunct to forming healthy habits</a:t>
            </a:r>
          </a:p>
          <a:p>
            <a:r>
              <a:rPr lang="en-US" sz="2400" dirty="0"/>
              <a:t>Sit less….how?</a:t>
            </a:r>
          </a:p>
        </p:txBody>
      </p:sp>
    </p:spTree>
    <p:extLst>
      <p:ext uri="{BB962C8B-B14F-4D97-AF65-F5344CB8AC3E}">
        <p14:creationId xmlns:p14="http://schemas.microsoft.com/office/powerpoint/2010/main" val="3382739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 Steps to Move More</a:t>
            </a:r>
          </a:p>
        </p:txBody>
      </p:sp>
      <p:sp>
        <p:nvSpPr>
          <p:cNvPr id="3" name="Content Placeholder 2"/>
          <p:cNvSpPr>
            <a:spLocks noGrp="1"/>
          </p:cNvSpPr>
          <p:nvPr>
            <p:ph idx="1"/>
          </p:nvPr>
        </p:nvSpPr>
        <p:spPr>
          <a:xfrm>
            <a:off x="677334" y="1930400"/>
            <a:ext cx="8596668" cy="4501931"/>
          </a:xfrm>
        </p:spPr>
        <p:txBody>
          <a:bodyPr>
            <a:noAutofit/>
          </a:bodyPr>
          <a:lstStyle/>
          <a:p>
            <a:pPr marL="385763" indent="-385763">
              <a:buFont typeface="+mj-lt"/>
              <a:buAutoNum type="arabicPeriod"/>
            </a:pPr>
            <a:r>
              <a:rPr lang="en-US" sz="2000" dirty="0">
                <a:solidFill>
                  <a:srgbClr val="00B050"/>
                </a:solidFill>
              </a:rPr>
              <a:t>Wear a tracking device</a:t>
            </a:r>
          </a:p>
          <a:p>
            <a:pPr marL="385763" indent="-385763">
              <a:buFont typeface="+mj-lt"/>
              <a:buAutoNum type="arabicPeriod"/>
            </a:pPr>
            <a:r>
              <a:rPr lang="en-US" sz="2000" dirty="0"/>
              <a:t>Track your sitting time with a stop watch or app</a:t>
            </a:r>
          </a:p>
          <a:p>
            <a:pPr marL="385763" indent="-385763">
              <a:buFont typeface="+mj-lt"/>
              <a:buAutoNum type="arabicPeriod"/>
            </a:pPr>
            <a:r>
              <a:rPr lang="en-US" sz="2000" dirty="0">
                <a:solidFill>
                  <a:srgbClr val="00B050"/>
                </a:solidFill>
              </a:rPr>
              <a:t>Set a timer for a get-up break each 30 minutes</a:t>
            </a:r>
          </a:p>
          <a:p>
            <a:pPr marL="385763" indent="-385763">
              <a:buFont typeface="+mj-lt"/>
              <a:buAutoNum type="arabicPeriod"/>
            </a:pPr>
            <a:r>
              <a:rPr lang="en-US" sz="2000" dirty="0"/>
              <a:t>Use an exercise ball as a chair</a:t>
            </a:r>
          </a:p>
          <a:p>
            <a:pPr marL="385763" indent="-385763">
              <a:buFont typeface="+mj-lt"/>
              <a:buAutoNum type="arabicPeriod"/>
            </a:pPr>
            <a:r>
              <a:rPr lang="en-US" sz="2000" dirty="0">
                <a:solidFill>
                  <a:srgbClr val="00B050"/>
                </a:solidFill>
              </a:rPr>
              <a:t>Pace or stand up while talking on the phone</a:t>
            </a:r>
          </a:p>
          <a:p>
            <a:pPr marL="385763" indent="-385763">
              <a:buFont typeface="+mj-lt"/>
              <a:buAutoNum type="arabicPeriod"/>
            </a:pPr>
            <a:r>
              <a:rPr lang="en-US" sz="2000" dirty="0"/>
              <a:t>Don’t make things too convenient</a:t>
            </a:r>
          </a:p>
          <a:p>
            <a:pPr marL="385763" indent="-385763">
              <a:buFont typeface="+mj-lt"/>
              <a:buAutoNum type="arabicPeriod"/>
            </a:pPr>
            <a:r>
              <a:rPr lang="en-US" sz="2000" dirty="0">
                <a:solidFill>
                  <a:srgbClr val="00B050"/>
                </a:solidFill>
              </a:rPr>
              <a:t>Get a treadmill desk or </a:t>
            </a:r>
            <a:r>
              <a:rPr lang="en-US" sz="2000" dirty="0">
                <a:solidFill>
                  <a:srgbClr val="00B050"/>
                </a:solidFill>
              </a:rPr>
              <a:t>deskcycle</a:t>
            </a:r>
            <a:endParaRPr lang="en-US" sz="2000" dirty="0">
              <a:solidFill>
                <a:srgbClr val="00B050"/>
              </a:solidFill>
            </a:endParaRPr>
          </a:p>
          <a:p>
            <a:pPr marL="385763" indent="-385763">
              <a:buFont typeface="+mj-lt"/>
              <a:buAutoNum type="arabicPeriod"/>
            </a:pPr>
            <a:r>
              <a:rPr lang="en-US" sz="2000" dirty="0"/>
              <a:t>Take meetings outside your office – walking meetings</a:t>
            </a:r>
          </a:p>
          <a:p>
            <a:pPr marL="385763" indent="-385763">
              <a:buFont typeface="+mj-lt"/>
              <a:buAutoNum type="arabicPeriod"/>
            </a:pPr>
            <a:r>
              <a:rPr lang="en-US" sz="2000" dirty="0">
                <a:solidFill>
                  <a:srgbClr val="00B050"/>
                </a:solidFill>
              </a:rPr>
              <a:t>Get up and go talk to someone rather than emailing or messaging</a:t>
            </a:r>
          </a:p>
          <a:p>
            <a:pPr marL="385763" indent="-385763">
              <a:buFont typeface="+mj-lt"/>
              <a:buAutoNum type="arabicPeriod"/>
            </a:pPr>
            <a:r>
              <a:rPr lang="en-US" sz="2000" dirty="0"/>
              <a:t>Find ways to add walking before or after a long commute</a:t>
            </a:r>
          </a:p>
        </p:txBody>
      </p:sp>
    </p:spTree>
    <p:extLst>
      <p:ext uri="{BB962C8B-B14F-4D97-AF65-F5344CB8AC3E}">
        <p14:creationId xmlns:p14="http://schemas.microsoft.com/office/powerpoint/2010/main" val="3972396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Fitness Tracking</a:t>
            </a:r>
            <a:endParaRPr lang="en-US" dirty="0"/>
          </a:p>
        </p:txBody>
      </p:sp>
      <p:sp>
        <p:nvSpPr>
          <p:cNvPr id="6" name="Content Placeholder 2"/>
          <p:cNvSpPr txBox="1">
            <a:spLocks/>
          </p:cNvSpPr>
          <p:nvPr/>
        </p:nvSpPr>
        <p:spPr>
          <a:xfrm>
            <a:off x="1752600" y="2424347"/>
            <a:ext cx="3886200" cy="326350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400" dirty="0" smtClean="0"/>
              <a:t>Body Media Fit</a:t>
            </a:r>
          </a:p>
          <a:p>
            <a:pPr lvl="1"/>
            <a:r>
              <a:rPr lang="en-US" sz="2000" dirty="0" smtClean="0"/>
              <a:t>Armband tracks caloric expenditure, activity levels, sleep patterns</a:t>
            </a:r>
          </a:p>
          <a:p>
            <a:pPr lvl="1"/>
            <a:r>
              <a:rPr lang="en-US" sz="2000" dirty="0" smtClean="0"/>
              <a:t>$179 – $259.00.</a:t>
            </a:r>
          </a:p>
          <a:p>
            <a:pPr marL="342900" lvl="1" indent="0">
              <a:buFont typeface="Wingdings 3" charset="2"/>
              <a:buNone/>
            </a:pPr>
            <a:endParaRPr lang="en-US" dirty="0"/>
          </a:p>
        </p:txBody>
      </p:sp>
      <p:sp>
        <p:nvSpPr>
          <p:cNvPr id="7" name="Content Placeholder 3"/>
          <p:cNvSpPr txBox="1">
            <a:spLocks/>
          </p:cNvSpPr>
          <p:nvPr/>
        </p:nvSpPr>
        <p:spPr>
          <a:xfrm>
            <a:off x="5381625" y="2399827"/>
            <a:ext cx="3886200" cy="326350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400" dirty="0" smtClean="0"/>
              <a:t>FitBit</a:t>
            </a:r>
            <a:endParaRPr lang="en-US" sz="2400" dirty="0" smtClean="0"/>
          </a:p>
          <a:p>
            <a:pPr lvl="1"/>
            <a:r>
              <a:rPr lang="en-US" sz="2000" dirty="0" smtClean="0"/>
              <a:t>Variety of tracking devices from clip-ons to arm bands</a:t>
            </a:r>
          </a:p>
          <a:p>
            <a:pPr lvl="1"/>
            <a:r>
              <a:rPr lang="en-US" sz="2000" dirty="0" smtClean="0"/>
              <a:t>Tracks physical activity, nutrition and sleep</a:t>
            </a:r>
          </a:p>
          <a:p>
            <a:pPr lvl="1"/>
            <a:r>
              <a:rPr lang="en-US" sz="2000" dirty="0" smtClean="0"/>
              <a:t>$60.00 to $100.00</a:t>
            </a:r>
          </a:p>
          <a:p>
            <a:pPr marL="342900" lvl="1" indent="0">
              <a:buFont typeface="Wingdings 3" charset="2"/>
              <a:buNone/>
            </a:pPr>
            <a:endParaRPr lang="en-US" dirty="0"/>
          </a:p>
        </p:txBody>
      </p:sp>
      <p:pic>
        <p:nvPicPr>
          <p:cNvPr id="9" name="Picture 2" descr="This armband tracks user’s caloric burn, activity levels, and sleep patterns, and connects to phones via Bluetooth or sends data directly to the cloud. Package prices range from $179.95-$259.&#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363" y="4415584"/>
            <a:ext cx="2571750" cy="190738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FitBit offers a family of fitness tracking devices that track physical activity,  nutrition and sleep. The data tehn syncs with your wireless device so you can track your progress. It’s like a personal trainer on your arm! The devices range in price from $59.95 to $99.95.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1627" y="4587764"/>
            <a:ext cx="2571750" cy="190738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49877" y="4441318"/>
            <a:ext cx="1771650" cy="2200275"/>
          </a:xfrm>
          <a:prstGeom prst="rect">
            <a:avLst/>
          </a:prstGeom>
        </p:spPr>
      </p:pic>
    </p:spTree>
    <p:extLst>
      <p:ext uri="{BB962C8B-B14F-4D97-AF65-F5344CB8AC3E}">
        <p14:creationId xmlns:p14="http://schemas.microsoft.com/office/powerpoint/2010/main" val="1097438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Fitness Tracking</a:t>
            </a:r>
            <a:endParaRPr lang="en-US" dirty="0"/>
          </a:p>
        </p:txBody>
      </p:sp>
      <p:sp>
        <p:nvSpPr>
          <p:cNvPr id="5" name="Content Placeholder 2"/>
          <p:cNvSpPr txBox="1">
            <a:spLocks/>
          </p:cNvSpPr>
          <p:nvPr/>
        </p:nvSpPr>
        <p:spPr>
          <a:xfrm>
            <a:off x="1294043" y="1682814"/>
            <a:ext cx="3276600" cy="41148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400" dirty="0" smtClean="0"/>
              <a:t>Jawbone UP</a:t>
            </a:r>
          </a:p>
          <a:p>
            <a:pPr lvl="1"/>
            <a:r>
              <a:rPr lang="en-US" sz="2000" dirty="0" smtClean="0"/>
              <a:t>Flexible wristband</a:t>
            </a:r>
          </a:p>
          <a:p>
            <a:pPr lvl="1"/>
            <a:r>
              <a:rPr lang="en-US" sz="2000" dirty="0" smtClean="0"/>
              <a:t>Tracks exercise, diet, sleep</a:t>
            </a:r>
          </a:p>
          <a:p>
            <a:pPr lvl="1"/>
            <a:r>
              <a:rPr lang="en-US" sz="2000" dirty="0" smtClean="0"/>
              <a:t>$100.00</a:t>
            </a:r>
            <a:endParaRPr lang="en-US" sz="2000" dirty="0" smtClean="0"/>
          </a:p>
        </p:txBody>
      </p:sp>
      <p:sp>
        <p:nvSpPr>
          <p:cNvPr id="6" name="Content Placeholder 3"/>
          <p:cNvSpPr txBox="1">
            <a:spLocks/>
          </p:cNvSpPr>
          <p:nvPr/>
        </p:nvSpPr>
        <p:spPr>
          <a:xfrm>
            <a:off x="5187352" y="1265904"/>
            <a:ext cx="3886200" cy="3263504"/>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400" dirty="0" smtClean="0"/>
              <a:t>Lark</a:t>
            </a:r>
          </a:p>
          <a:p>
            <a:pPr lvl="1"/>
            <a:r>
              <a:rPr lang="en-US" sz="2000" dirty="0" smtClean="0"/>
              <a:t>Bluetooth enabled bracelet</a:t>
            </a:r>
          </a:p>
          <a:p>
            <a:pPr lvl="1"/>
            <a:r>
              <a:rPr lang="en-US" sz="2000" dirty="0" smtClean="0"/>
              <a:t>Wakes you up by delivering pulsing vibrations on a pressure point on inner wrist</a:t>
            </a:r>
          </a:p>
          <a:p>
            <a:pPr lvl="1"/>
            <a:r>
              <a:rPr lang="en-US" sz="2000" dirty="0" smtClean="0"/>
              <a:t>Tracks activity and gives personalized feedback</a:t>
            </a:r>
          </a:p>
          <a:p>
            <a:pPr lvl="1"/>
            <a:r>
              <a:rPr lang="en-US" sz="2000" dirty="0" smtClean="0"/>
              <a:t>$69 - $129.00</a:t>
            </a:r>
          </a:p>
          <a:p>
            <a:pPr lvl="1"/>
            <a:endParaRPr lang="en-US" dirty="0"/>
          </a:p>
        </p:txBody>
      </p:sp>
      <p:pic>
        <p:nvPicPr>
          <p:cNvPr id="7" name="Picture 2" descr="The Jawbone UP features a flexible wristband packed with vibration and motion sensors to track and analyze exercise, diet, and sleep data. $99.99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3231" y="3950970"/>
            <a:ext cx="3195020" cy="150876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The LARK Bluetooth-enabled bracelet rouses you from slumber by delivering pulsing vibrations on a pressure point on your inner wrist. $69-$129. The company also has a fitness app that tracks your activity and provides personalized feedback determined by an algorothim designed by Standford and Harvard health experts. The app is available on androids now and is coming to the Apple store soon.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97207" y="4529408"/>
            <a:ext cx="2866490" cy="2125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0069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Fitness Tracking</a:t>
            </a:r>
            <a:endParaRPr lang="en-US" dirty="0"/>
          </a:p>
        </p:txBody>
      </p:sp>
      <p:sp>
        <p:nvSpPr>
          <p:cNvPr id="5" name="Content Placeholder 2"/>
          <p:cNvSpPr>
            <a:spLocks noGrp="1"/>
          </p:cNvSpPr>
          <p:nvPr>
            <p:ph sz="half" idx="1"/>
          </p:nvPr>
        </p:nvSpPr>
        <p:spPr>
          <a:xfrm>
            <a:off x="1258613" y="1599324"/>
            <a:ext cx="3276600" cy="4114800"/>
          </a:xfrm>
        </p:spPr>
        <p:txBody>
          <a:bodyPr/>
          <a:lstStyle/>
          <a:p>
            <a:r>
              <a:rPr lang="en-US" sz="2400" dirty="0" smtClean="0"/>
              <a:t>Basis</a:t>
            </a:r>
          </a:p>
          <a:p>
            <a:pPr lvl="1"/>
            <a:r>
              <a:rPr lang="en-US" sz="2000" dirty="0" smtClean="0"/>
              <a:t>Wrist-worn device measures HR, caloric burn, sleep </a:t>
            </a:r>
            <a:r>
              <a:rPr lang="en-US" sz="2000" dirty="0" smtClean="0"/>
              <a:t>patterns, cycling</a:t>
            </a:r>
            <a:endParaRPr lang="en-US" sz="2000" dirty="0" smtClean="0"/>
          </a:p>
          <a:p>
            <a:pPr lvl="1"/>
            <a:r>
              <a:rPr lang="en-US" sz="2000" dirty="0" smtClean="0"/>
              <a:t>$199.00</a:t>
            </a:r>
          </a:p>
          <a:p>
            <a:pPr marL="342900" lvl="1" indent="0">
              <a:buNone/>
            </a:pPr>
            <a:endParaRPr lang="en-US" dirty="0"/>
          </a:p>
        </p:txBody>
      </p:sp>
      <p:sp>
        <p:nvSpPr>
          <p:cNvPr id="6" name="Content Placeholder 3"/>
          <p:cNvSpPr>
            <a:spLocks noGrp="1"/>
          </p:cNvSpPr>
          <p:nvPr>
            <p:ph sz="half" idx="4294967295"/>
          </p:nvPr>
        </p:nvSpPr>
        <p:spPr>
          <a:xfrm>
            <a:off x="4459013" y="1599324"/>
            <a:ext cx="3886200" cy="3263504"/>
          </a:xfrm>
          <a:prstGeom prst="rect">
            <a:avLst/>
          </a:prstGeom>
        </p:spPr>
        <p:txBody>
          <a:bodyPr>
            <a:normAutofit/>
          </a:bodyPr>
          <a:lstStyle/>
          <a:p>
            <a:r>
              <a:rPr lang="en-US" sz="2400" dirty="0" smtClean="0"/>
              <a:t>Garmin Vivofit</a:t>
            </a:r>
          </a:p>
          <a:p>
            <a:pPr lvl="1"/>
            <a:r>
              <a:rPr lang="en-US" sz="2000" dirty="0" smtClean="0"/>
              <a:t>Wrist-worn activity tracker</a:t>
            </a:r>
          </a:p>
          <a:p>
            <a:pPr lvl="1"/>
            <a:r>
              <a:rPr lang="en-US" sz="2000" dirty="0" smtClean="0"/>
              <a:t>Monitors steps, distance, sleep, calories burned</a:t>
            </a:r>
          </a:p>
          <a:p>
            <a:pPr lvl="1"/>
            <a:r>
              <a:rPr lang="en-US" sz="2000" dirty="0" smtClean="0"/>
              <a:t>$98.00-$129.00</a:t>
            </a:r>
            <a:endParaRPr lang="en-US" sz="2000" dirty="0"/>
          </a:p>
        </p:txBody>
      </p:sp>
      <p:pic>
        <p:nvPicPr>
          <p:cNvPr id="7" name="Picture 2" descr="Basis offers a wrist-worn device that measures the wearer’s heart rate, caloric burn, and sleep patterns. Preorder: $199.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613" y="3963297"/>
            <a:ext cx="3051425" cy="226314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4"/>
          <a:stretch>
            <a:fillRect/>
          </a:stretch>
        </p:blipFill>
        <p:spPr>
          <a:xfrm>
            <a:off x="5211088" y="4388724"/>
            <a:ext cx="2889599" cy="2125980"/>
          </a:xfrm>
          <a:prstGeom prst="rect">
            <a:avLst/>
          </a:prstGeom>
        </p:spPr>
      </p:pic>
    </p:spTree>
    <p:extLst>
      <p:ext uri="{BB962C8B-B14F-4D97-AF65-F5344CB8AC3E}">
        <p14:creationId xmlns:p14="http://schemas.microsoft.com/office/powerpoint/2010/main" val="1853788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Fitness Tracking</a:t>
            </a:r>
            <a:endParaRPr lang="en-US" dirty="0"/>
          </a:p>
        </p:txBody>
      </p:sp>
      <p:sp>
        <p:nvSpPr>
          <p:cNvPr id="3" name="Content Placeholder 2"/>
          <p:cNvSpPr>
            <a:spLocks noGrp="1"/>
          </p:cNvSpPr>
          <p:nvPr>
            <p:ph sz="half" idx="1"/>
          </p:nvPr>
        </p:nvSpPr>
        <p:spPr/>
        <p:txBody>
          <a:bodyPr/>
          <a:lstStyle/>
          <a:p>
            <a:r>
              <a:rPr lang="en-US" sz="2400" dirty="0" smtClean="0"/>
              <a:t>Amiigo</a:t>
            </a:r>
            <a:endParaRPr lang="en-US" sz="2400" dirty="0" smtClean="0"/>
          </a:p>
          <a:p>
            <a:pPr lvl="1"/>
            <a:r>
              <a:rPr lang="en-US" sz="2000" dirty="0" smtClean="0"/>
              <a:t>Tracks swimming, cycling, health club activities</a:t>
            </a:r>
          </a:p>
          <a:p>
            <a:pPr lvl="1"/>
            <a:r>
              <a:rPr lang="en-US" sz="2000" dirty="0" smtClean="0"/>
              <a:t>More advanced</a:t>
            </a:r>
          </a:p>
          <a:p>
            <a:pPr lvl="1"/>
            <a:r>
              <a:rPr lang="en-US" sz="2000" dirty="0" smtClean="0"/>
              <a:t>Measures HR, blood pressure variation, blood oxygen saturation, respiratory rate</a:t>
            </a:r>
          </a:p>
          <a:p>
            <a:pPr lvl="1"/>
            <a:r>
              <a:rPr lang="en-US" sz="2000" dirty="0" smtClean="0"/>
              <a:t>$179.00</a:t>
            </a:r>
            <a:endParaRPr lang="en-US" dirty="0" smtClean="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089525" y="2216485"/>
            <a:ext cx="4184650" cy="3769643"/>
          </a:xfrm>
        </p:spPr>
      </p:pic>
    </p:spTree>
    <p:extLst>
      <p:ext uri="{BB962C8B-B14F-4D97-AF65-F5344CB8AC3E}">
        <p14:creationId xmlns:p14="http://schemas.microsoft.com/office/powerpoint/2010/main" val="825180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a:t>
            </a:r>
            <a:endParaRPr lang="en-US" dirty="0"/>
          </a:p>
        </p:txBody>
      </p:sp>
      <p:sp>
        <p:nvSpPr>
          <p:cNvPr id="6" name="Content Placeholder 5"/>
          <p:cNvSpPr txBox="1">
            <a:spLocks/>
          </p:cNvSpPr>
          <p:nvPr/>
        </p:nvSpPr>
        <p:spPr>
          <a:xfrm>
            <a:off x="1300655" y="1930400"/>
            <a:ext cx="6553200" cy="41148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400" dirty="0" smtClean="0"/>
              <a:t>Withings</a:t>
            </a:r>
            <a:r>
              <a:rPr lang="en-US" sz="2400" dirty="0" smtClean="0"/>
              <a:t> Wi-Fi Body Scale</a:t>
            </a:r>
          </a:p>
          <a:p>
            <a:pPr lvl="1"/>
            <a:r>
              <a:rPr lang="en-US" sz="2000" dirty="0" smtClean="0"/>
              <a:t>Sends body measurements to computer or iPhone to track gains and losses over time</a:t>
            </a:r>
          </a:p>
          <a:p>
            <a:pPr lvl="1"/>
            <a:r>
              <a:rPr lang="en-US" sz="2000" dirty="0" smtClean="0"/>
              <a:t>$150.00</a:t>
            </a:r>
            <a:endParaRPr lang="en-US" sz="2000" dirty="0"/>
          </a:p>
        </p:txBody>
      </p:sp>
      <p:pic>
        <p:nvPicPr>
          <p:cNvPr id="7" name="Picture 2" descr="This extra-thin scale automatically sends your body measurements wirelessly to your computer or iPhone, to track your gains or losses over time. Price is around $1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9955" y="3987800"/>
            <a:ext cx="3821987" cy="2834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9243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Heart Rate</a:t>
            </a:r>
            <a:endParaRPr lang="en-US" dirty="0"/>
          </a:p>
        </p:txBody>
      </p:sp>
      <p:sp>
        <p:nvSpPr>
          <p:cNvPr id="7" name="Content Placeholder 3"/>
          <p:cNvSpPr>
            <a:spLocks noGrp="1"/>
          </p:cNvSpPr>
          <p:nvPr>
            <p:ph sz="half" idx="1"/>
          </p:nvPr>
        </p:nvSpPr>
        <p:spPr>
          <a:xfrm>
            <a:off x="677334" y="1930400"/>
            <a:ext cx="3967824" cy="4114800"/>
          </a:xfrm>
        </p:spPr>
        <p:txBody>
          <a:bodyPr>
            <a:normAutofit/>
          </a:bodyPr>
          <a:lstStyle/>
          <a:p>
            <a:r>
              <a:rPr lang="en-US" sz="2000" dirty="0" smtClean="0"/>
              <a:t>MIO Link</a:t>
            </a:r>
          </a:p>
          <a:p>
            <a:pPr lvl="1"/>
            <a:r>
              <a:rPr lang="en-US" sz="1800" dirty="0" smtClean="0"/>
              <a:t>Wrist-worn heart rate monitor</a:t>
            </a:r>
          </a:p>
          <a:p>
            <a:pPr lvl="1"/>
            <a:r>
              <a:rPr lang="en-US" sz="1800" dirty="0" smtClean="0"/>
              <a:t>Works with many apps and devices</a:t>
            </a:r>
          </a:p>
          <a:p>
            <a:pPr lvl="1"/>
            <a:r>
              <a:rPr lang="en-US" sz="1800" dirty="0" smtClean="0"/>
              <a:t>Water resistant</a:t>
            </a:r>
          </a:p>
          <a:p>
            <a:pPr lvl="1"/>
            <a:r>
              <a:rPr lang="en-US" sz="1800" dirty="0" smtClean="0"/>
              <a:t>$99.00</a:t>
            </a:r>
            <a:endParaRPr lang="en-US" sz="1800" dirty="0"/>
          </a:p>
        </p:txBody>
      </p:sp>
      <p:sp>
        <p:nvSpPr>
          <p:cNvPr id="8" name="Content Placeholder 4"/>
          <p:cNvSpPr>
            <a:spLocks noGrp="1"/>
          </p:cNvSpPr>
          <p:nvPr>
            <p:ph sz="half" idx="4294967295"/>
          </p:nvPr>
        </p:nvSpPr>
        <p:spPr>
          <a:xfrm>
            <a:off x="4975668" y="1984703"/>
            <a:ext cx="4706024" cy="3170621"/>
          </a:xfrm>
          <a:prstGeom prst="rect">
            <a:avLst/>
          </a:prstGeom>
        </p:spPr>
        <p:txBody>
          <a:bodyPr/>
          <a:lstStyle/>
          <a:p>
            <a:r>
              <a:rPr lang="en-US" sz="2000" dirty="0" smtClean="0"/>
              <a:t>Polar Loop Activity Monitor</a:t>
            </a:r>
          </a:p>
          <a:p>
            <a:pPr lvl="1"/>
            <a:r>
              <a:rPr lang="en-US" sz="1800" dirty="0" smtClean="0"/>
              <a:t>Activity tracking, calorie counter, steps, heart rate, inactive time, sleep time</a:t>
            </a:r>
          </a:p>
          <a:p>
            <a:pPr lvl="1"/>
            <a:r>
              <a:rPr lang="en-US" sz="1800" dirty="0" smtClean="0"/>
              <a:t>$90.00</a:t>
            </a:r>
            <a:endParaRPr lang="en-US" dirty="0"/>
          </a:p>
        </p:txBody>
      </p:sp>
      <p:pic>
        <p:nvPicPr>
          <p:cNvPr id="9" name="Picture 2" descr="MIO L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9703" y="4717986"/>
            <a:ext cx="3160548" cy="192024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Polar Loop Activity Monitor 9004765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1101" y="4138063"/>
            <a:ext cx="2523905" cy="2377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767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Diabetes</a:t>
            </a:r>
            <a:endParaRPr lang="en-US" dirty="0"/>
          </a:p>
        </p:txBody>
      </p:sp>
      <p:sp>
        <p:nvSpPr>
          <p:cNvPr id="6" name="Content Placeholder 5"/>
          <p:cNvSpPr>
            <a:spLocks noGrp="1"/>
          </p:cNvSpPr>
          <p:nvPr>
            <p:ph idx="1"/>
          </p:nvPr>
        </p:nvSpPr>
        <p:spPr/>
        <p:txBody>
          <a:bodyPr>
            <a:normAutofit/>
          </a:bodyPr>
          <a:lstStyle/>
          <a:p>
            <a:r>
              <a:rPr lang="en-US" sz="2400" dirty="0"/>
              <a:t>AgaMatrix</a:t>
            </a:r>
            <a:endParaRPr lang="en-US" sz="2400" dirty="0"/>
          </a:p>
          <a:p>
            <a:pPr lvl="1"/>
            <a:r>
              <a:rPr lang="en-US" sz="2000" dirty="0"/>
              <a:t>Mobile blood glucose tracker</a:t>
            </a:r>
          </a:p>
          <a:p>
            <a:pPr lvl="1"/>
            <a:r>
              <a:rPr lang="en-US" sz="2000" dirty="0"/>
              <a:t>Plugs into iPhone and tracks  blood sugar, carbohydrate intake, insulin </a:t>
            </a:r>
          </a:p>
        </p:txBody>
      </p:sp>
      <p:pic>
        <p:nvPicPr>
          <p:cNvPr id="7" name="Picture 2" descr="AgaMatrix is a health techonology company that has a developed a variety of devices for diabetes patients.  One of their most innovative devices is their mobile blood glucose tracker, the first FDA-approved application of its type.  The device plugs into an iPhone and tracks blood sugar levels, carb intake and insulin dosage for diabetes patients.    "/>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975668" y="3678621"/>
            <a:ext cx="1389888" cy="2926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0474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235</TotalTime>
  <Words>1415</Words>
  <Application>Microsoft Office PowerPoint</Application>
  <PresentationFormat>Widescreen</PresentationFormat>
  <Paragraphs>203</Paragraphs>
  <Slides>21</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Trebuchet MS</vt:lpstr>
      <vt:lpstr>Wingdings 3</vt:lpstr>
      <vt:lpstr>Facet</vt:lpstr>
      <vt:lpstr>Lunch-and-Learn: Tracking the Body: Tools and Apps You Can Use</vt:lpstr>
      <vt:lpstr>Overview</vt:lpstr>
      <vt:lpstr>Fitness Tracking</vt:lpstr>
      <vt:lpstr>Fitness Tracking</vt:lpstr>
      <vt:lpstr>Fitness Tracking</vt:lpstr>
      <vt:lpstr>Fitness Tracking</vt:lpstr>
      <vt:lpstr>Weight</vt:lpstr>
      <vt:lpstr>Heart Rate</vt:lpstr>
      <vt:lpstr>Diabetes</vt:lpstr>
      <vt:lpstr>Medication Adherence</vt:lpstr>
      <vt:lpstr>Fitness &amp; Wellness Apps</vt:lpstr>
      <vt:lpstr>Fitness &amp; Wellness Apps</vt:lpstr>
      <vt:lpstr>Fitness &amp; Wellness Apps</vt:lpstr>
      <vt:lpstr>Fitness &amp; Wellness Apps</vt:lpstr>
      <vt:lpstr>Fitness &amp; Wellness Apps</vt:lpstr>
      <vt:lpstr>How accurate and useful are these devices?</vt:lpstr>
      <vt:lpstr>Why Track?</vt:lpstr>
      <vt:lpstr>How to Select a Tracking Device</vt:lpstr>
      <vt:lpstr>How to Select a Tracking Device (cont.)</vt:lpstr>
      <vt:lpstr>Bottom Line</vt:lpstr>
      <vt:lpstr>10 Steps to Move More</vt:lpstr>
    </vt:vector>
  </TitlesOfParts>
  <Company>Texas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Lunch-and-Learn: Tracking the Body: Tools and Apps You Can Use</dc:title>
  <dc:creator>Bezner, Janet R</dc:creator>
  <cp:lastModifiedBy>Bezner, Janet R</cp:lastModifiedBy>
  <cp:revision>14</cp:revision>
  <dcterms:created xsi:type="dcterms:W3CDTF">2015-03-02T17:20:54Z</dcterms:created>
  <dcterms:modified xsi:type="dcterms:W3CDTF">2015-03-02T21:16:09Z</dcterms:modified>
</cp:coreProperties>
</file>